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8" r:id="rId4"/>
    <p:sldId id="2147308473" r:id="rId5"/>
    <p:sldId id="2147308460" r:id="rId6"/>
    <p:sldId id="2147308474" r:id="rId7"/>
    <p:sldId id="2147308471" r:id="rId8"/>
    <p:sldId id="2147308466" r:id="rId9"/>
    <p:sldId id="2147308467" r:id="rId10"/>
    <p:sldId id="2147308472" r:id="rId11"/>
    <p:sldId id="274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HK Grotesk Light" panose="020B0604020202020204" charset="0"/>
      <p:regular r:id="rId24"/>
    </p:embeddedFont>
    <p:embeddedFont>
      <p:font typeface="HK Grotesk Light Bold" panose="020B0604020202020204" charset="0"/>
      <p:regular r:id="rId25"/>
    </p:embeddedFont>
    <p:embeddedFont>
      <p:font typeface="HK Grotesk Medium" panose="020B0604020202020204" charset="0"/>
      <p:regular r:id="rId26"/>
    </p:embeddedFont>
    <p:embeddedFont>
      <p:font typeface="HK Grotesk Medium Bold" panose="020B0604020202020204" charset="0"/>
      <p:regular r:id="rId27"/>
    </p:embeddedFont>
    <p:embeddedFont>
      <p:font typeface="IntelOne Text" panose="020B0604020202020204" charset="0"/>
      <p:regular r:id="rId28"/>
      <p:italic r:id="rId29"/>
    </p:embeddedFont>
    <p:embeddedFont>
      <p:font typeface="Verdana Pro" panose="020B0604030504040204" pitchFamily="34" charset="0"/>
      <p:regular r:id="rId30"/>
      <p:bold r:id="rId31"/>
      <p:italic r:id="rId32"/>
      <p:boldItalic r:id="rId33"/>
    </p:embeddedFont>
    <p:embeddedFont>
      <p:font typeface="Verdana Pro Light" panose="020B030403050404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A4132B-CEC3-4B28-6153-F5AFA72890CE}" name="Rachael Watson" initials="RW" userId="S::rwatson@nereus-worldwide.com::81f47891-767f-41ee-9df7-b605f40d44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146"/>
    <a:srgbClr val="19306A"/>
    <a:srgbClr val="6ABF48"/>
    <a:srgbClr val="759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4BAF9-9DA8-435C-9FBE-B47A4CF6A96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52212-6454-4A50-85B4-C6E4D954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9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52212-6454-4A50-85B4-C6E4D9543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52212-6454-4A50-85B4-C6E4D9543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A2B3-2448-4914-B3AC-8B8EC397A854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C35F-A15D-4727-86E1-0B3E847B7CDF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B799-3CE5-4AB5-919C-CDE6E118AC3B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0BCE-42C8-49BE-BA7F-071997B92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15C2C-ADA3-408B-9011-6A293B529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5228-B63B-48C2-8331-151548D9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6BA9FB-582A-4D58-87A8-FDFA792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927" y="9552401"/>
            <a:ext cx="1005394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7334-5D12-44C6-AAF8-69B365906262}" type="datetime1">
              <a:rPr lang="en-US" smtClean="0"/>
              <a:t>9/8/2022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40A2-9F6C-4970-BB59-41EE536F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98F6-3BD0-4EFA-A93C-F2C54B77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4DD6D-B901-4CD7-99F6-E5E3D4D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09360B-D9A0-452F-B475-74769ED5A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927" y="9552401"/>
            <a:ext cx="1005394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727D-8145-41C6-AE6D-DE7C26557149}" type="datetime1">
              <a:rPr lang="en-US" smtClean="0"/>
              <a:t>9/8/2022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1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0367-713F-4E1A-B068-E3F5E78B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E77C6-B8EC-47CF-BBD5-EC0AA5C3E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57CE-661F-40BF-B439-0EBACED8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D4799B9-58D1-4C70-8DDE-9C45FFA564E4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2423-7193-4C55-A767-C2A240AF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1167-0506-43A2-B933-2EBDB29E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F9A0-6DCA-4B2A-B95C-83F354A3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6DF1-2FF7-4D12-9015-53B939868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FCBC9-E810-4BC6-9BA1-BEE9EC285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EE647-9C32-4B1D-A55D-F4DEFACD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0D304DD-7046-47A6-9E55-D787C94F09C1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FBE1B-3013-4303-A824-DF468FB1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68480-D43A-45C2-B7C5-52B9BA6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1868-AB0D-4C25-8242-7740F81E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1390-3B12-48DA-8525-44A1E37BC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1DD71-A12B-4AC1-A324-BC143CD75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785CD-F57A-4E75-B368-423AE2CF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F685-9CBA-4B23-96AC-274196D7D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48DCB-999A-4D85-A670-D3D32D6C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EC14EF-07EB-4C5D-A775-4E4E6046A0D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927" y="9552401"/>
            <a:ext cx="1005394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9D2D-2106-4381-B9DB-D4B6B1BA90A1}" type="datetime1">
              <a:rPr lang="en-US" smtClean="0"/>
              <a:t>9/8/2022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16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9368-3AE1-46C3-BA3E-C3ACD4DA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87BE6-7922-4D49-AEF3-F4FD1FC8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273EE4E-E90C-4146-8D0E-384BE942405A}" type="datetime1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B1B14-5D07-4D51-B8EB-F05979EB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E6328-262A-4E22-8FA9-486D1ABB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75F6A-5DB5-4E46-AD37-5B99F9B7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6A6E9E2-EADE-451A-9EB4-96A6F874AA9C}" type="datetime1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7A559-0EF8-4DE0-A080-83DD619E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01A87-5EC2-453E-A7D4-9B2F1158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0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7D33-E8E8-4703-87B4-DC125BB6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B0DF-0047-4A27-A3F5-A3FB3974A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8E75F-E6A1-4BD0-AA65-1E0FBDAE1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E8B1E-CDCC-4C08-93BA-A346C5E7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2CD2D1D-71E3-4A3B-B8AF-EFC0ACEB42A7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5F5F8-F3F3-46B4-A315-933277BE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20345-5B23-425A-B1D2-2A300A61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46E0-DEDC-450A-87E1-9E4C3B8EC133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2D23-98E2-4A5E-9A32-8EF0F11A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598E5-9543-4230-93A1-F1F516BDB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08C18-4D3E-4F50-8530-ED74CEEF7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9C21-76C9-4704-AB46-EAA7F002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75BC79A-3745-493A-98DE-E363F6CEE215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10C50-F95A-4F7F-A4D8-E6CFD629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24C5-DB27-4BCB-80CD-419067D4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0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937F-437A-45A5-AFE1-29DFF84F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F4FA0-69CF-418A-99FE-C7DA7F8D3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0A191-082D-4304-9B6C-ECA612F8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7CEB0EE-665B-4C6D-A8FD-8EDA9EFBE356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6DAC-3968-4985-8CAC-008E5DD7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7C49-351B-42DF-90AF-2EC36B6E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8732B-9775-4B5C-9E5C-11565BA0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8098-1DA5-417A-A5D0-35520F5BD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5CB5-835E-4EB2-B40B-2FA7783D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9BEDF73-2800-4449-BB6B-1E1BBEE47A79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8ACE8-B464-4366-813F-95B78E0A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BE1E-65CD-4987-8F4F-2FBD9FA4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8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162750"/>
            <a:ext cx="16459200" cy="6362700"/>
          </a:xfrm>
        </p:spPr>
        <p:txBody>
          <a:bodyPr>
            <a:normAutofit/>
          </a:bodyPr>
          <a:lstStyle>
            <a:lvl1pPr marL="0" indent="0">
              <a:buNone/>
              <a:defRPr sz="9000" b="0" i="0">
                <a:solidFill>
                  <a:schemeClr val="bg1"/>
                </a:solidFill>
                <a:latin typeface="IntelOne Text" panose="020B05030202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8635805"/>
            <a:ext cx="16459200" cy="7524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IntelOne Text" panose="020B0503020203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601200"/>
            <a:ext cx="17602200" cy="685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1238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6199" y="9832103"/>
            <a:ext cx="714126" cy="266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02200" y="0"/>
            <a:ext cx="685800" cy="9601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1238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0201" y="9765824"/>
            <a:ext cx="1527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548" y="9765824"/>
            <a:ext cx="276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841395" y="9829568"/>
            <a:ext cx="227626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365750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5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365750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5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C7463-044C-48C5-9C61-01035600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601200"/>
            <a:ext cx="17602200" cy="685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1238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1783BE-2760-44E4-ADC3-DD3F254C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6199" y="9832103"/>
            <a:ext cx="714126" cy="2662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47586F-EE67-4051-9999-DE673BC9B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602200" y="0"/>
            <a:ext cx="685800" cy="9601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noAutofit/>
          </a:bodyPr>
          <a:lstStyle/>
          <a:p>
            <a:pPr marL="0" marR="0" indent="0" algn="ctr" defTabSz="1238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3CC19-B2E2-40FF-B774-8AD1AD5A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7841395" y="9829568"/>
            <a:ext cx="227626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365750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5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365750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5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43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C8BA-E524-4A83-B6A7-83476487C39B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9700-43FB-477F-9A52-5BF9398E60B9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D67-97B3-4AE8-9AEB-B6323D70CAEC}" type="datetime1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A8C-5C3E-4D13-B119-5BCF5F6BAAD6}" type="datetime1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7E7B-5B0A-49E7-B3EC-C463DCB86FD9}" type="datetime1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B59-D143-4297-A956-210F53BF581D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AC6-E08F-4DFB-9F9D-C75130E363F3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9CA6-FDBF-4496-A094-83FEBC8D8665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411305-576C-4A05-8EB8-82B893D31CE3}"/>
              </a:ext>
            </a:extLst>
          </p:cNvPr>
          <p:cNvSpPr txBox="1"/>
          <p:nvPr userDrawn="1"/>
        </p:nvSpPr>
        <p:spPr>
          <a:xfrm>
            <a:off x="15468600" y="331140"/>
            <a:ext cx="2514600" cy="705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 dirty="0">
                <a:solidFill>
                  <a:srgbClr val="000000"/>
                </a:solidFill>
                <a:latin typeface="Verdana Pro" panose="020B0604030504040204" pitchFamily="34" charset="0"/>
              </a:rPr>
              <a:t>Placeholder for </a:t>
            </a:r>
            <a:r>
              <a:rPr lang="en-US" sz="2045" dirty="0" err="1">
                <a:solidFill>
                  <a:srgbClr val="000000"/>
                </a:solidFill>
                <a:latin typeface="Verdana Pro" panose="020B0604030504040204" pitchFamily="34" charset="0"/>
              </a:rPr>
              <a:t>UCIe</a:t>
            </a:r>
            <a:r>
              <a:rPr lang="en-US" sz="2045" dirty="0">
                <a:solidFill>
                  <a:srgbClr val="000000"/>
                </a:solidFill>
                <a:latin typeface="Verdana Pro" panose="020B0604030504040204" pitchFamily="34" charset="0"/>
              </a:rPr>
              <a:t> logo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5FA36-8898-40F9-B389-A6087F3F6DA8}"/>
              </a:ext>
            </a:extLst>
          </p:cNvPr>
          <p:cNvSpPr txBox="1"/>
          <p:nvPr userDrawn="1"/>
        </p:nvSpPr>
        <p:spPr>
          <a:xfrm>
            <a:off x="0" y="9645478"/>
            <a:ext cx="4743451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36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 Pro Light" panose="020B0304030504040204" pitchFamily="34" charset="0"/>
              </a:rPr>
              <a:t>Property of Universal Chiplet Interconnect Express (UCIe)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AD9A5-123C-4D1A-87B2-EBBC434A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0CDBB-7F88-4936-8BB6-CE240E23A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EEA94-F448-419D-815C-658F76C8E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FC13-17EF-4920-9393-526C93192F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843E09-8A76-4766-9E6A-43D7D6DFE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0927" y="9552401"/>
            <a:ext cx="1005394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8B19-3FA4-4FF1-A855-64CE4BD246D7}" type="datetime1">
              <a:rPr lang="en-US" smtClean="0"/>
              <a:t>9/8/2022</a:t>
            </a:fld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A9E68AA-C31A-4B2E-96AD-4EA9A7C91DB5}"/>
              </a:ext>
            </a:extLst>
          </p:cNvPr>
          <p:cNvSpPr txBox="1"/>
          <p:nvPr userDrawn="1"/>
        </p:nvSpPr>
        <p:spPr>
          <a:xfrm>
            <a:off x="15468600" y="331140"/>
            <a:ext cx="2514600" cy="705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  <a:spcBef>
                <a:spcPct val="0"/>
              </a:spcBef>
            </a:pPr>
            <a:r>
              <a:rPr lang="en-US" sz="2045" dirty="0">
                <a:solidFill>
                  <a:srgbClr val="000000"/>
                </a:solidFill>
                <a:latin typeface="Verdana Pro" panose="020B0604030504040204" pitchFamily="34" charset="0"/>
              </a:rPr>
              <a:t>Placeholder for </a:t>
            </a:r>
            <a:r>
              <a:rPr lang="en-US" sz="2045" dirty="0" err="1">
                <a:solidFill>
                  <a:srgbClr val="000000"/>
                </a:solidFill>
                <a:latin typeface="Verdana Pro" panose="020B0604030504040204" pitchFamily="34" charset="0"/>
              </a:rPr>
              <a:t>UCIe</a:t>
            </a:r>
            <a:r>
              <a:rPr lang="en-US" sz="2045" dirty="0">
                <a:solidFill>
                  <a:srgbClr val="000000"/>
                </a:solidFill>
                <a:latin typeface="Verdana Pro" panose="020B0604030504040204" pitchFamily="34" charset="0"/>
              </a:rPr>
              <a:t> logo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B9366-FD01-43D8-85C4-2A965A265A1D}"/>
              </a:ext>
            </a:extLst>
          </p:cNvPr>
          <p:cNvSpPr txBox="1"/>
          <p:nvPr userDrawn="1"/>
        </p:nvSpPr>
        <p:spPr>
          <a:xfrm>
            <a:off x="0" y="9645478"/>
            <a:ext cx="4743451" cy="6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36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 Pro Light" panose="020B0304030504040204" pitchFamily="34" charset="0"/>
              </a:rPr>
              <a:t>Property of Universal Chiplet Interconnect Express (UCIe) 2022</a:t>
            </a:r>
          </a:p>
        </p:txBody>
      </p:sp>
    </p:spTree>
    <p:extLst>
      <p:ext uri="{BB962C8B-B14F-4D97-AF65-F5344CB8AC3E}">
        <p14:creationId xmlns:p14="http://schemas.microsoft.com/office/powerpoint/2010/main" val="38735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.intel.com/wp-content/uploads/sites/11/2018/05/moores-law-electronic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5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iexpress.org/specific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uciexpres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1457" y="0"/>
            <a:ext cx="10256543" cy="10287000"/>
            <a:chOff x="0" y="0"/>
            <a:chExt cx="13675391" cy="13716000"/>
          </a:xfrm>
        </p:grpSpPr>
        <p:sp>
          <p:nvSpPr>
            <p:cNvPr id="3" name="AutoShape 3"/>
            <p:cNvSpPr/>
            <p:nvPr/>
          </p:nvSpPr>
          <p:spPr>
            <a:xfrm>
              <a:off x="10256543" y="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837695" y="3429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3418848" y="685800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10287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6837695" y="10287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0256543" y="685800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85800" y="800100"/>
            <a:ext cx="16916400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Verdana Pro" panose="020B0604020202020204" pitchFamily="34" charset="0"/>
              </a:rPr>
              <a:t>UCIe</a:t>
            </a:r>
            <a:r>
              <a:rPr lang="en-US" sz="5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™</a:t>
            </a:r>
            <a:endParaRPr lang="en-US" sz="5400" dirty="0">
              <a:solidFill>
                <a:srgbClr val="FFFFFF"/>
              </a:solidFill>
              <a:latin typeface="Verdana Pro" panose="020B0604020202020204" pitchFamily="34" charset="0"/>
            </a:endParaRPr>
          </a:p>
          <a:p>
            <a:r>
              <a:rPr lang="en-US" sz="5400" dirty="0">
                <a:solidFill>
                  <a:srgbClr val="FFFFFF"/>
                </a:solidFill>
                <a:latin typeface="Verdana Pro" panose="020B0604020202020204" pitchFamily="34" charset="0"/>
              </a:rPr>
              <a:t>(Universal Chiplet Interconnect Express</a:t>
            </a:r>
            <a:r>
              <a:rPr lang="en-US" sz="5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™</a:t>
            </a:r>
            <a:r>
              <a:rPr lang="en-US" sz="5400" dirty="0">
                <a:solidFill>
                  <a:srgbClr val="FFFFFF"/>
                </a:solidFill>
                <a:latin typeface="Verdana Pro" panose="020B0604020202020204" pitchFamily="34" charset="0"/>
              </a:rPr>
              <a:t>)</a:t>
            </a:r>
          </a:p>
          <a:p>
            <a:endParaRPr lang="en-US" sz="7200" dirty="0">
              <a:solidFill>
                <a:srgbClr val="19306A"/>
              </a:solidFill>
              <a:latin typeface="Verdana Pro" panose="020B0604030504040204" pitchFamily="34" charset="0"/>
            </a:endParaRPr>
          </a:p>
          <a:p>
            <a:r>
              <a:rPr lang="en-US" sz="4000" i="1" dirty="0">
                <a:solidFill>
                  <a:srgbClr val="FFFFFF"/>
                </a:solidFill>
                <a:latin typeface="Verdana Pro" panose="020B0604030504040204" pitchFamily="34" charset="0"/>
              </a:rPr>
              <a:t>Building an open ecosystem of chiplets </a:t>
            </a:r>
          </a:p>
          <a:p>
            <a:r>
              <a:rPr lang="en-US" sz="4000" i="1" dirty="0">
                <a:solidFill>
                  <a:srgbClr val="FFFFFF"/>
                </a:solidFill>
                <a:latin typeface="Verdana Pro" panose="020B0604030504040204" pitchFamily="34" charset="0"/>
              </a:rPr>
              <a:t>for on-package innovations</a:t>
            </a:r>
          </a:p>
          <a:p>
            <a:endParaRPr lang="en-US" sz="4000" i="1" dirty="0">
              <a:solidFill>
                <a:srgbClr val="FFFFFF"/>
              </a:solidFill>
              <a:latin typeface="Verdana Pro" panose="020B0604030504040204" pitchFamily="34" charset="0"/>
            </a:endParaRPr>
          </a:p>
          <a:p>
            <a:endParaRPr lang="en-US" sz="4000" i="1" dirty="0">
              <a:solidFill>
                <a:srgbClr val="FFFFFF"/>
              </a:solidFill>
              <a:latin typeface="Verdana Pro" panose="020B0604030504040204" pitchFamily="34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Verdana Pro" panose="020B0604030504040204" pitchFamily="34" charset="0"/>
              </a:rPr>
              <a:t>Presented by</a:t>
            </a:r>
          </a:p>
          <a:p>
            <a:r>
              <a:rPr lang="en-US" sz="3200" dirty="0" err="1">
                <a:solidFill>
                  <a:srgbClr val="FFFFFF"/>
                </a:solidFill>
                <a:latin typeface="Verdana Pro" panose="020B0604030504040204" pitchFamily="34" charset="0"/>
              </a:rPr>
              <a:t>UCIe</a:t>
            </a:r>
            <a:r>
              <a:rPr lang="en-US" sz="3200" dirty="0">
                <a:solidFill>
                  <a:srgbClr val="FFFFFF"/>
                </a:solidFill>
                <a:latin typeface="Verdana Pro" panose="020B0604030504040204" pitchFamily="34" charset="0"/>
              </a:rPr>
              <a:t> Promoters</a:t>
            </a:r>
          </a:p>
          <a:p>
            <a:endParaRPr lang="en-US" sz="4000" i="1" dirty="0">
              <a:solidFill>
                <a:srgbClr val="FFFFFF"/>
              </a:solidFill>
              <a:latin typeface="Verdana Pro" panose="020B0604030504040204" pitchFamily="34" charset="0"/>
            </a:endParaRPr>
          </a:p>
          <a:p>
            <a:endParaRPr lang="en-US" sz="4000" i="1" dirty="0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34EEFC6-DE86-1C4A-C633-8F52140EF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180" y="8350374"/>
            <a:ext cx="2381503" cy="1301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1457" y="0"/>
            <a:ext cx="10256543" cy="10287000"/>
            <a:chOff x="0" y="0"/>
            <a:chExt cx="13675391" cy="13716000"/>
          </a:xfrm>
        </p:grpSpPr>
        <p:sp>
          <p:nvSpPr>
            <p:cNvPr id="3" name="AutoShape 3"/>
            <p:cNvSpPr/>
            <p:nvPr/>
          </p:nvSpPr>
          <p:spPr>
            <a:xfrm>
              <a:off x="10256543" y="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837695" y="3429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3418848" y="685800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10287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6837695" y="10287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0256543" y="685800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75373" y="5621461"/>
            <a:ext cx="9566893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22"/>
              </a:lnSpc>
            </a:pPr>
            <a:r>
              <a:rPr lang="en-US" sz="13800" dirty="0">
                <a:solidFill>
                  <a:srgbClr val="19306A"/>
                </a:solidFill>
                <a:latin typeface="Verdana Pro" panose="020B0604030504040204" pitchFamily="34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26D9A-AC71-4BB7-BC48-231B25742388}"/>
              </a:ext>
            </a:extLst>
          </p:cNvPr>
          <p:cNvSpPr txBox="1"/>
          <p:nvPr/>
        </p:nvSpPr>
        <p:spPr>
          <a:xfrm>
            <a:off x="1447800" y="78867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9306A"/>
                </a:solidFill>
                <a:latin typeface="Verdana Pro" panose="020B0604030504040204" pitchFamily="34" charset="0"/>
              </a:rPr>
              <a:t>www.UCIexpress.org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2DE1C0A-A8CD-D451-AAD8-CFFD90285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257" y="8724900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9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6469" y="515828"/>
            <a:ext cx="3528694" cy="4761632"/>
          </a:xfrm>
          <a:prstGeom prst="rect">
            <a:avLst/>
          </a:prstGeom>
          <a:solidFill>
            <a:srgbClr val="6ABF48"/>
          </a:solidFill>
        </p:spPr>
      </p:sp>
      <p:sp>
        <p:nvSpPr>
          <p:cNvPr id="3" name="AutoShape 3"/>
          <p:cNvSpPr/>
          <p:nvPr/>
        </p:nvSpPr>
        <p:spPr>
          <a:xfrm rot="-5400000">
            <a:off x="13626064" y="3871994"/>
            <a:ext cx="4660991" cy="4652573"/>
          </a:xfrm>
          <a:prstGeom prst="rect">
            <a:avLst/>
          </a:prstGeom>
          <a:solidFill>
            <a:srgbClr val="2B4892"/>
          </a:solidFill>
        </p:spPr>
      </p:sp>
      <p:sp>
        <p:nvSpPr>
          <p:cNvPr id="4" name="TextBox 4"/>
          <p:cNvSpPr txBox="1"/>
          <p:nvPr/>
        </p:nvSpPr>
        <p:spPr>
          <a:xfrm>
            <a:off x="123608" y="2342646"/>
            <a:ext cx="451441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Verdana Pro" panose="020B0604030504040204" pitchFamily="34" charset="0"/>
              </a:rPr>
              <a:t>Moore Predicted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latin typeface="Verdana Pro" panose="020B0604030504040204" pitchFamily="34" charset="0"/>
              </a:rPr>
              <a:t>“Day of Reckoning”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35048" y="5125278"/>
            <a:ext cx="11106381" cy="3019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sz="3600" i="1" dirty="0">
                <a:solidFill>
                  <a:srgbClr val="19306A"/>
                </a:solidFill>
                <a:latin typeface="Verdana Pro" panose="020B0604030504040204" pitchFamily="34" charset="0"/>
              </a:rPr>
              <a:t>“It may prove to be more economical to build large systems out of smaller functions, which are separately packaged and interconnected.”*</a:t>
            </a:r>
          </a:p>
          <a:p>
            <a:pPr marL="0" lvl="1" algn="ctr">
              <a:lnSpc>
                <a:spcPct val="80000"/>
              </a:lnSpc>
              <a:spcBef>
                <a:spcPct val="0"/>
              </a:spcBef>
            </a:pPr>
            <a:endParaRPr lang="en-US" sz="3600" i="1" dirty="0">
              <a:solidFill>
                <a:srgbClr val="19306A"/>
              </a:solidFill>
              <a:latin typeface="Verdana Pro" panose="020B0604030504040204" pitchFamily="34" charset="0"/>
            </a:endParaRPr>
          </a:p>
          <a:p>
            <a:pPr lvl="1" algn="r">
              <a:lnSpc>
                <a:spcPct val="80000"/>
              </a:lnSpc>
              <a:spcBef>
                <a:spcPct val="0"/>
              </a:spcBef>
            </a:pPr>
            <a:r>
              <a:rPr lang="en-US" sz="3600" i="1" dirty="0">
                <a:solidFill>
                  <a:srgbClr val="19306A"/>
                </a:solidFill>
                <a:latin typeface="Verdana Pro" panose="020B0604030504040204" pitchFamily="34" charset="0"/>
              </a:rPr>
              <a:t>- Gordon E. Moore</a:t>
            </a:r>
          </a:p>
          <a:p>
            <a:pPr lvl="1" algn="r">
              <a:lnSpc>
                <a:spcPct val="80000"/>
              </a:lnSpc>
              <a:spcBef>
                <a:spcPct val="0"/>
              </a:spcBef>
            </a:pPr>
            <a:r>
              <a:rPr lang="en-US" sz="3600" i="1" dirty="0">
                <a:solidFill>
                  <a:srgbClr val="6ABF48"/>
                </a:solidFill>
                <a:latin typeface="HK Grotesk Medium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16AA0-96C4-41BE-A12F-77F083B63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" b="7056"/>
          <a:stretch/>
        </p:blipFill>
        <p:spPr>
          <a:xfrm>
            <a:off x="14687550" y="4457700"/>
            <a:ext cx="2571750" cy="32994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DC6840-CC0D-4B5D-A0CE-1C2DB0DB1E2F}"/>
              </a:ext>
            </a:extLst>
          </p:cNvPr>
          <p:cNvSpPr txBox="1"/>
          <p:nvPr/>
        </p:nvSpPr>
        <p:spPr>
          <a:xfrm>
            <a:off x="2135048" y="8587842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rgbClr val="759DEC"/>
                </a:solidFill>
                <a:latin typeface="Verdana Pro Light" panose="020B0304030504040204" pitchFamily="34" charset="0"/>
              </a:rPr>
              <a:t>*</a:t>
            </a:r>
            <a:r>
              <a:rPr lang="en-US" sz="1600" dirty="0">
                <a:solidFill>
                  <a:srgbClr val="759DEC"/>
                </a:solidFill>
                <a:latin typeface="Verdana Pro Light" panose="020B0304030504040204" pitchFamily="34" charset="0"/>
              </a:rPr>
              <a:t>“</a:t>
            </a:r>
            <a:r>
              <a:rPr lang="en-US" sz="1600" dirty="0">
                <a:solidFill>
                  <a:srgbClr val="759DEC"/>
                </a:solidFill>
                <a:latin typeface="Verdana Pro Light" panose="020B03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Cramming more components onto integrated circuits</a:t>
            </a:r>
            <a:r>
              <a:rPr lang="en-US" sz="1600" dirty="0">
                <a:solidFill>
                  <a:srgbClr val="759DEC"/>
                </a:solidFill>
                <a:latin typeface="Verdana Pro Light" panose="020B0304030504040204" pitchFamily="34" charset="0"/>
              </a:rPr>
              <a:t>,” Electronics, Volume 38, Number 8, April 19, 1965</a:t>
            </a:r>
          </a:p>
          <a:p>
            <a:endParaRPr lang="en-US" sz="2400" dirty="0">
              <a:latin typeface="Verdana Pro Light" panose="020B0304030504040204" pitchFamily="34" charset="0"/>
            </a:endParaRP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52D936F-B544-4D72-B5BB-1CEEB6B46F4E}"/>
              </a:ext>
            </a:extLst>
          </p:cNvPr>
          <p:cNvSpPr txBox="1">
            <a:spLocks/>
          </p:cNvSpPr>
          <p:nvPr/>
        </p:nvSpPr>
        <p:spPr>
          <a:xfrm>
            <a:off x="13957371" y="9712574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BFC13-17EF-4920-9393-526C93192F12}" type="slidenum">
              <a:rPr lang="en-US" sz="1600" smtClean="0">
                <a:latin typeface="Verdana Pro" panose="020B0604030504040204" pitchFamily="34" charset="0"/>
              </a:rPr>
              <a:pPr/>
              <a:t>2</a:t>
            </a:fld>
            <a:endParaRPr lang="en-US" sz="1600" dirty="0">
              <a:latin typeface="Verdana Pro" panose="020B0604030504040204" pitchFamily="34" charset="0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C63970-22C0-A7CA-F81D-3E843850B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937EBA94-F3AB-4D21-B1FC-D205301F50CC}"/>
              </a:ext>
            </a:extLst>
          </p:cNvPr>
          <p:cNvSpPr txBox="1"/>
          <p:nvPr/>
        </p:nvSpPr>
        <p:spPr>
          <a:xfrm>
            <a:off x="8821322" y="3629512"/>
            <a:ext cx="877222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defTabSz="6096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Enables construction of SoCs that exceed maximum reticle size</a:t>
            </a:r>
          </a:p>
          <a:p>
            <a:pPr marL="800100" lvl="1" indent="-342900" defTabSz="6096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Package becomes new System-on-a-Chip (SoC) with same dies (Scale Up)</a:t>
            </a:r>
          </a:p>
          <a:p>
            <a:pPr marL="800100" lvl="1" indent="-342900" defTabSz="609600">
              <a:buFont typeface="Wingdings" panose="05000000000000000000" pitchFamily="2" charset="2"/>
              <a:buChar char="§"/>
            </a:pPr>
            <a:endParaRPr lang="en-US" sz="2000" dirty="0">
              <a:latin typeface="Verdana Pro" panose="020B0604030504040204" pitchFamily="34" charset="0"/>
              <a:sym typeface="Helvetica"/>
            </a:endParaRPr>
          </a:p>
          <a:p>
            <a:pPr marL="228600" lvl="0" indent="-228600" defTabSz="609600" hangingPunct="1">
              <a:buFont typeface="Wingdings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Reduces time-to-solution (e.g., enables die reuse)</a:t>
            </a:r>
          </a:p>
          <a:p>
            <a:pPr marL="228600" lvl="0" indent="-228600" defTabSz="609600" hangingPunct="1">
              <a:buFont typeface="Wingdings" pitchFamily="2" charset="2"/>
              <a:buChar char="§"/>
            </a:pPr>
            <a:endParaRPr lang="en-US" sz="2000" dirty="0">
              <a:latin typeface="Verdana Pro" panose="020B0604030504040204" pitchFamily="34" charset="0"/>
              <a:sym typeface="Helvetica"/>
            </a:endParaRPr>
          </a:p>
          <a:p>
            <a:pPr marL="228600" lvl="0" indent="-228600" defTabSz="609600" hangingPunct="1">
              <a:buFont typeface="Wingdings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Lowers portfolio cost (product &amp; project)</a:t>
            </a:r>
          </a:p>
          <a:p>
            <a:pPr marL="825500" lvl="1" indent="-342900" defTabSz="609600" hangingPunct="1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Enables optimal process technologies</a:t>
            </a:r>
          </a:p>
          <a:p>
            <a:pPr marL="825500" lvl="1" indent="-342900" defTabSz="609600" hangingPunct="1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Smaller (better yield)</a:t>
            </a:r>
          </a:p>
          <a:p>
            <a:pPr marL="825500" lvl="1" indent="-342900" defTabSz="609600" hangingPunct="1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Reduces IP porting costs</a:t>
            </a:r>
          </a:p>
          <a:p>
            <a:pPr marL="825500" lvl="1" indent="-342900" defTabSz="609600" hangingPunct="1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Lowers product SKU cost</a:t>
            </a:r>
          </a:p>
          <a:p>
            <a:pPr marL="482600" lvl="1" defTabSz="609600" hangingPunct="1"/>
            <a:endParaRPr lang="en-US" sz="2000" dirty="0">
              <a:latin typeface="Verdana Pro" panose="020B0604030504040204" pitchFamily="34" charset="0"/>
              <a:sym typeface="Helvetica"/>
            </a:endParaRPr>
          </a:p>
          <a:p>
            <a:pPr marL="228600" lvl="0" indent="-228600" defTabSz="609600" hangingPunct="1">
              <a:buFont typeface="Wingdings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Enables a customizable, standard-based product for specific use cases (bespoke solutions)</a:t>
            </a:r>
          </a:p>
          <a:p>
            <a:pPr marL="228600" lvl="0" indent="-228600" defTabSz="609600" hangingPunct="1">
              <a:buFont typeface="Wingdings" pitchFamily="2" charset="2"/>
              <a:buChar char="§"/>
            </a:pPr>
            <a:endParaRPr lang="en-US" sz="2000" dirty="0">
              <a:latin typeface="Verdana Pro" panose="020B0604030504040204" pitchFamily="34" charset="0"/>
              <a:sym typeface="Helvetica"/>
            </a:endParaRPr>
          </a:p>
          <a:p>
            <a:pPr marL="228600" lvl="0" indent="-228600" defTabSz="609600" hangingPunct="1">
              <a:buFont typeface="Wingdings" pitchFamily="2" charset="2"/>
              <a:buChar char="§"/>
            </a:pPr>
            <a:r>
              <a:rPr lang="en-US" sz="2000" dirty="0">
                <a:latin typeface="Verdana Pro" panose="020B0604030504040204" pitchFamily="34" charset="0"/>
                <a:sym typeface="Helvetica"/>
              </a:rPr>
              <a:t>Scales innovation (manufacturing and process locked IPs)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AD177-7281-4201-9E69-372B4DBC29D0}"/>
              </a:ext>
            </a:extLst>
          </p:cNvPr>
          <p:cNvSpPr txBox="1"/>
          <p:nvPr/>
        </p:nvSpPr>
        <p:spPr>
          <a:xfrm>
            <a:off x="8845671" y="1550467"/>
            <a:ext cx="85784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19306A"/>
                </a:solidFill>
                <a:latin typeface="Verdana Pro" panose="020B0604030504040204" pitchFamily="34" charset="0"/>
              </a:rPr>
              <a:t>Align Industry around an open platform to enable chiplet based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129C0-C456-482C-992B-7D20A820CA63}"/>
              </a:ext>
            </a:extLst>
          </p:cNvPr>
          <p:cNvSpPr/>
          <p:nvPr/>
        </p:nvSpPr>
        <p:spPr>
          <a:xfrm>
            <a:off x="0" y="1333501"/>
            <a:ext cx="8382000" cy="8487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D79230-6CEA-43CF-9C55-1792DBA3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10" y="3604664"/>
            <a:ext cx="8772220" cy="5612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D66392-B471-48F6-BCDC-1FBF8EEA9F3C}"/>
              </a:ext>
            </a:extLst>
          </p:cNvPr>
          <p:cNvSpPr txBox="1"/>
          <p:nvPr/>
        </p:nvSpPr>
        <p:spPr>
          <a:xfrm>
            <a:off x="792606" y="1433180"/>
            <a:ext cx="693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9306A"/>
                </a:solidFill>
                <a:latin typeface="Verdana Pro" panose="020B0604030504040204" pitchFamily="34" charset="0"/>
              </a:rPr>
              <a:t>OPEN CHIPLET: PLATFORM ON A PACKAGE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13ED9-4FE7-426B-854E-4FF665D67DAA}"/>
              </a:ext>
            </a:extLst>
          </p:cNvPr>
          <p:cNvSpPr txBox="1"/>
          <p:nvPr/>
        </p:nvSpPr>
        <p:spPr>
          <a:xfrm>
            <a:off x="4503087" y="2179249"/>
            <a:ext cx="324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9306A"/>
                </a:solidFill>
                <a:latin typeface="Verdana Pro" panose="020B0604030504040204" pitchFamily="34" charset="0"/>
              </a:rPr>
              <a:t>High-Speed Standardized</a:t>
            </a:r>
          </a:p>
          <a:p>
            <a:r>
              <a:rPr lang="en-US" sz="1600" dirty="0">
                <a:solidFill>
                  <a:srgbClr val="19306A"/>
                </a:solidFill>
                <a:latin typeface="Verdana Pro" panose="020B0604030504040204" pitchFamily="34" charset="0"/>
              </a:rPr>
              <a:t>Chip-to-Chip Interface (UCIe)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3B6610-B6E4-4F14-A194-0E89E88CFFA6}"/>
              </a:ext>
            </a:extLst>
          </p:cNvPr>
          <p:cNvCxnSpPr>
            <a:cxnSpLocks/>
          </p:cNvCxnSpPr>
          <p:nvPr/>
        </p:nvCxnSpPr>
        <p:spPr>
          <a:xfrm>
            <a:off x="4752893" y="2764024"/>
            <a:ext cx="17889" cy="2439111"/>
          </a:xfrm>
          <a:prstGeom prst="line">
            <a:avLst/>
          </a:prstGeom>
          <a:ln w="19050">
            <a:solidFill>
              <a:srgbClr val="56A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F66EE09-FF50-4A8A-BBC5-FEFE0F980406}"/>
              </a:ext>
            </a:extLst>
          </p:cNvPr>
          <p:cNvSpPr/>
          <p:nvPr/>
        </p:nvSpPr>
        <p:spPr>
          <a:xfrm>
            <a:off x="4752893" y="5195882"/>
            <a:ext cx="45719" cy="45719"/>
          </a:xfrm>
          <a:prstGeom prst="ellipse">
            <a:avLst/>
          </a:prstGeom>
          <a:ln>
            <a:solidFill>
              <a:srgbClr val="56A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DF4ACD-CFAC-468D-8B8A-7CE168B1A599}"/>
              </a:ext>
            </a:extLst>
          </p:cNvPr>
          <p:cNvSpPr/>
          <p:nvPr/>
        </p:nvSpPr>
        <p:spPr>
          <a:xfrm>
            <a:off x="228600" y="3362902"/>
            <a:ext cx="2624431" cy="99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Verdana Pro" panose="020B0604030504040204" pitchFamily="34" charset="0"/>
              </a:rPr>
              <a:t>Customer IP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Verdana Pro" panose="020B0604030504040204" pitchFamily="34" charset="0"/>
              </a:rPr>
              <a:t>Customized Chiplets</a:t>
            </a:r>
            <a:endParaRPr lang="en-US" sz="1400" dirty="0">
              <a:solidFill>
                <a:schemeClr val="bg1"/>
              </a:solidFill>
              <a:latin typeface="HK Grotesk Light Bold" panose="020B060402020202020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D241BD-BA9D-4A12-B382-172FB8E2A470}"/>
              </a:ext>
            </a:extLst>
          </p:cNvPr>
          <p:cNvCxnSpPr>
            <a:cxnSpLocks/>
          </p:cNvCxnSpPr>
          <p:nvPr/>
        </p:nvCxnSpPr>
        <p:spPr>
          <a:xfrm flipH="1">
            <a:off x="2821319" y="4394732"/>
            <a:ext cx="31712" cy="1970287"/>
          </a:xfrm>
          <a:prstGeom prst="line">
            <a:avLst/>
          </a:prstGeom>
          <a:ln w="19050">
            <a:solidFill>
              <a:srgbClr val="56A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078D97B-4B5E-4D7A-B119-DB955D546B8F}"/>
              </a:ext>
            </a:extLst>
          </p:cNvPr>
          <p:cNvSpPr/>
          <p:nvPr/>
        </p:nvSpPr>
        <p:spPr>
          <a:xfrm>
            <a:off x="2807312" y="6365019"/>
            <a:ext cx="45719" cy="45719"/>
          </a:xfrm>
          <a:prstGeom prst="ellipse">
            <a:avLst/>
          </a:prstGeom>
          <a:ln>
            <a:solidFill>
              <a:srgbClr val="56A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DE6626-7B9C-445F-A740-0635C198378C}"/>
              </a:ext>
            </a:extLst>
          </p:cNvPr>
          <p:cNvSpPr txBox="1"/>
          <p:nvPr/>
        </p:nvSpPr>
        <p:spPr>
          <a:xfrm>
            <a:off x="3322014" y="5646279"/>
            <a:ext cx="2128718" cy="64633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 panose="020B0604030504040204" pitchFamily="34" charset="0"/>
              </a:rPr>
              <a:t>Sea of Cores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 panose="020B0604030504040204" pitchFamily="34" charset="0"/>
              </a:rPr>
              <a:t>(heterogeneous)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E0990E-4F5C-4551-A3F8-002FE3976173}"/>
              </a:ext>
            </a:extLst>
          </p:cNvPr>
          <p:cNvCxnSpPr>
            <a:cxnSpLocks/>
          </p:cNvCxnSpPr>
          <p:nvPr/>
        </p:nvCxnSpPr>
        <p:spPr>
          <a:xfrm flipH="1">
            <a:off x="5753100" y="6469207"/>
            <a:ext cx="1584956" cy="19413"/>
          </a:xfrm>
          <a:prstGeom prst="line">
            <a:avLst/>
          </a:prstGeom>
          <a:ln w="19050">
            <a:solidFill>
              <a:srgbClr val="56A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AB4E6A4-168E-4300-A175-32EE86566595}"/>
              </a:ext>
            </a:extLst>
          </p:cNvPr>
          <p:cNvSpPr/>
          <p:nvPr/>
        </p:nvSpPr>
        <p:spPr>
          <a:xfrm>
            <a:off x="5730240" y="6469207"/>
            <a:ext cx="45719" cy="45719"/>
          </a:xfrm>
          <a:prstGeom prst="ellipse">
            <a:avLst/>
          </a:prstGeom>
          <a:ln>
            <a:solidFill>
              <a:srgbClr val="56A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11425-FCF9-4FC3-AFF6-BE47855D2BD8}"/>
              </a:ext>
            </a:extLst>
          </p:cNvPr>
          <p:cNvSpPr txBox="1"/>
          <p:nvPr/>
        </p:nvSpPr>
        <p:spPr>
          <a:xfrm>
            <a:off x="5950555" y="7437218"/>
            <a:ext cx="1798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9306A"/>
                </a:solidFill>
                <a:latin typeface="Verdana Pro" panose="020B0604030504040204" pitchFamily="34" charset="0"/>
              </a:rPr>
              <a:t>Advanced 2D/2.5D/3D Packaging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AC148E-36F2-4895-8D75-937A37ED5AEA}"/>
              </a:ext>
            </a:extLst>
          </p:cNvPr>
          <p:cNvCxnSpPr>
            <a:cxnSpLocks/>
            <a:endCxn id="24" idx="1"/>
          </p:cNvCxnSpPr>
          <p:nvPr/>
        </p:nvCxnSpPr>
        <p:spPr>
          <a:xfrm flipH="1" flipV="1">
            <a:off x="4805307" y="7855095"/>
            <a:ext cx="1490074" cy="5302"/>
          </a:xfrm>
          <a:prstGeom prst="line">
            <a:avLst/>
          </a:prstGeom>
          <a:ln w="19050">
            <a:solidFill>
              <a:srgbClr val="56A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A1494CD-2187-4627-B55A-56223A9ECA7E}"/>
              </a:ext>
            </a:extLst>
          </p:cNvPr>
          <p:cNvSpPr/>
          <p:nvPr/>
        </p:nvSpPr>
        <p:spPr>
          <a:xfrm>
            <a:off x="4798612" y="7848400"/>
            <a:ext cx="45719" cy="45719"/>
          </a:xfrm>
          <a:prstGeom prst="ellipse">
            <a:avLst/>
          </a:prstGeom>
          <a:ln>
            <a:solidFill>
              <a:srgbClr val="56A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E4E706-B714-4FF7-9342-F5949F16F036}"/>
              </a:ext>
            </a:extLst>
          </p:cNvPr>
          <p:cNvSpPr txBox="1"/>
          <p:nvPr/>
        </p:nvSpPr>
        <p:spPr>
          <a:xfrm>
            <a:off x="228600" y="9204773"/>
            <a:ext cx="79200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</a:rPr>
              <a:t>Heterogeneous Integration Fueled by an Open Chiplet Ecosystem 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</a:rPr>
              <a:t>(Mix-and-match chiplets from different process nodes / fabs / companies / assembly) 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96A4468-0C3C-4BB1-A12E-656532F3E2C4}"/>
              </a:ext>
            </a:extLst>
          </p:cNvPr>
          <p:cNvSpPr txBox="1">
            <a:spLocks/>
          </p:cNvSpPr>
          <p:nvPr/>
        </p:nvSpPr>
        <p:spPr>
          <a:xfrm>
            <a:off x="13957371" y="9712574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BFC13-17EF-4920-9393-526C93192F12}" type="slidenum">
              <a:rPr lang="en-US" sz="1600" smtClean="0">
                <a:latin typeface="Verdana Pro" panose="020B0604030504040204" pitchFamily="34" charset="0"/>
              </a:rPr>
              <a:pPr/>
              <a:t>3</a:t>
            </a:fld>
            <a:endParaRPr lang="en-US" sz="1600" dirty="0">
              <a:latin typeface="Verdana Pro" panose="020B0604030504040204" pitchFamily="34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96D93B9D-6F65-4C44-AC80-2E02424F8D7C}"/>
              </a:ext>
            </a:extLst>
          </p:cNvPr>
          <p:cNvSpPr txBox="1"/>
          <p:nvPr/>
        </p:nvSpPr>
        <p:spPr>
          <a:xfrm>
            <a:off x="2292626" y="260528"/>
            <a:ext cx="1070627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Motivation</a:t>
            </a:r>
            <a:endParaRPr lang="en-US" sz="4400" u="none" dirty="0">
              <a:solidFill>
                <a:schemeClr val="tx1">
                  <a:lumMod val="85000"/>
                  <a:lumOff val="15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26" name="Google Shape;204;p3">
            <a:extLst>
              <a:ext uri="{FF2B5EF4-FFF2-40B4-BE49-F238E27FC236}">
                <a16:creationId xmlns:a16="http://schemas.microsoft.com/office/drawing/2014/main" id="{365FE987-8BD8-4CEF-A093-35FAC731088E}"/>
              </a:ext>
            </a:extLst>
          </p:cNvPr>
          <p:cNvSpPr txBox="1"/>
          <p:nvPr/>
        </p:nvSpPr>
        <p:spPr>
          <a:xfrm>
            <a:off x="5528604" y="2837681"/>
            <a:ext cx="2743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BF48"/>
              </a:buClr>
              <a:buSzPts val="1400"/>
              <a:buFont typeface="Noto Sans Symbols"/>
              <a:buChar char="▪"/>
            </a:pPr>
            <a:r>
              <a:rPr lang="en-US" sz="1400" dirty="0">
                <a:solidFill>
                  <a:srgbClr val="6ABF4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20X I/O Performance at 1/20th Power vs off-package SerDes at Launch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BF48"/>
              </a:buClr>
              <a:buSzPts val="1400"/>
              <a:buFont typeface="Noto Sans Symbols"/>
              <a:buChar char="▪"/>
            </a:pPr>
            <a:r>
              <a:rPr lang="en-US" sz="1400" dirty="0">
                <a:solidFill>
                  <a:srgbClr val="6ABF48"/>
                </a:solidFill>
                <a:latin typeface="Arial"/>
                <a:ea typeface="Arial"/>
                <a:cs typeface="Arial"/>
                <a:sym typeface="Arial"/>
              </a:rPr>
              <a:t>Gap more prominent with better on-package technologies in future</a:t>
            </a:r>
            <a:endParaRPr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C52C7C-D61B-4DB3-9F82-2E2D90FADEE0}"/>
              </a:ext>
            </a:extLst>
          </p:cNvPr>
          <p:cNvSpPr txBox="1"/>
          <p:nvPr/>
        </p:nvSpPr>
        <p:spPr>
          <a:xfrm>
            <a:off x="7360916" y="6304104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A37227C0-2FC4-0D1C-5904-A55305151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C0CBDD-FED0-4B3C-8BB9-3F7B12671A5A}"/>
              </a:ext>
            </a:extLst>
          </p:cNvPr>
          <p:cNvGrpSpPr/>
          <p:nvPr/>
        </p:nvGrpSpPr>
        <p:grpSpPr>
          <a:xfrm>
            <a:off x="7245788" y="1562100"/>
            <a:ext cx="9944102" cy="1310886"/>
            <a:chOff x="7245788" y="954923"/>
            <a:chExt cx="9944102" cy="1310886"/>
          </a:xfrm>
        </p:grpSpPr>
        <p:sp>
          <p:nvSpPr>
            <p:cNvPr id="2" name="AutoShape 2"/>
            <p:cNvSpPr/>
            <p:nvPr/>
          </p:nvSpPr>
          <p:spPr>
            <a:xfrm rot="-5400000">
              <a:off x="11562396" y="-3361685"/>
              <a:ext cx="1310886" cy="9944102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3" name="TextBox 3"/>
            <p:cNvSpPr txBox="1"/>
            <p:nvPr/>
          </p:nvSpPr>
          <p:spPr>
            <a:xfrm>
              <a:off x="7493438" y="1184384"/>
              <a:ext cx="9448803" cy="851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FFFFFF"/>
                  </a:solidFill>
                  <a:latin typeface="Verdana Pro" panose="020B0604030504040204" pitchFamily="34" charset="0"/>
                </a:rPr>
                <a:t>UCIe - Architected and specified from the ground-up to deliver the best KPIs while meeting wide adoption criteria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56251" y="3104738"/>
            <a:ext cx="5315949" cy="411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800" dirty="0">
                <a:solidFill>
                  <a:srgbClr val="19306A"/>
                </a:solidFill>
                <a:latin typeface="Verdana Pro" panose="020B0604030504040204" pitchFamily="34" charset="0"/>
              </a:rPr>
              <a:t>Key Performance Indicators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6251" y="3717525"/>
            <a:ext cx="6667671" cy="551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Bandwidth density (linear &amp; area)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Data Rate &amp; Bump Pitch</a:t>
            </a:r>
          </a:p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Energy Efficiency (pJ/b)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Scalable energy consumption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Low idle power (entry/exit time)</a:t>
            </a:r>
          </a:p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Latency (end-to-end: Tx+Rx)</a:t>
            </a:r>
          </a:p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Channel Reach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Technology, frequency, &amp; BER</a:t>
            </a:r>
          </a:p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Reliability &amp; Availability</a:t>
            </a:r>
          </a:p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Cost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Standard vs advanced packaging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8680128"/>
            <a:ext cx="6360361" cy="1594812"/>
            <a:chOff x="0" y="0"/>
            <a:chExt cx="8480482" cy="2126416"/>
          </a:xfrm>
        </p:grpSpPr>
        <p:sp>
          <p:nvSpPr>
            <p:cNvPr id="19" name="AutoShape 19"/>
            <p:cNvSpPr/>
            <p:nvPr/>
          </p:nvSpPr>
          <p:spPr>
            <a:xfrm>
              <a:off x="1060060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3180181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0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2120120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300301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420421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240241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360361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</p:grpSp>
      <p:sp>
        <p:nvSpPr>
          <p:cNvPr id="27" name="TextBox 3">
            <a:extLst>
              <a:ext uri="{FF2B5EF4-FFF2-40B4-BE49-F238E27FC236}">
                <a16:creationId xmlns:a16="http://schemas.microsoft.com/office/drawing/2014/main" id="{47843E8F-9679-4AF7-8A80-69FB1AE1D907}"/>
              </a:ext>
            </a:extLst>
          </p:cNvPr>
          <p:cNvSpPr txBox="1"/>
          <p:nvPr/>
        </p:nvSpPr>
        <p:spPr>
          <a:xfrm>
            <a:off x="1028529" y="954923"/>
            <a:ext cx="567707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44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Key Metrics and Adoption Criteria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CD6AFC2C-B537-4E04-8294-373C395CD1EC}"/>
              </a:ext>
            </a:extLst>
          </p:cNvPr>
          <p:cNvSpPr txBox="1"/>
          <p:nvPr/>
        </p:nvSpPr>
        <p:spPr>
          <a:xfrm>
            <a:off x="7523922" y="3577178"/>
            <a:ext cx="6515271" cy="411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800" dirty="0">
                <a:solidFill>
                  <a:srgbClr val="56A146"/>
                </a:solidFill>
                <a:latin typeface="Verdana Pro" panose="020B0604030504040204" pitchFamily="34" charset="0"/>
              </a:rPr>
              <a:t>Factors Affecting Wide Adoption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7AD8B910-1858-42FD-AA20-9AC8BBB4A1C2}"/>
              </a:ext>
            </a:extLst>
          </p:cNvPr>
          <p:cNvSpPr txBox="1"/>
          <p:nvPr/>
        </p:nvSpPr>
        <p:spPr>
          <a:xfrm>
            <a:off x="7523922" y="4189029"/>
            <a:ext cx="9665968" cy="5009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039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Interoperability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Full-stack, plug-and-play with existing s/w is+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Different usages/segments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Technology</a:t>
            </a:r>
          </a:p>
          <a:p>
            <a:pPr marL="149479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Across process nodes &amp; packaging options</a:t>
            </a:r>
          </a:p>
          <a:p>
            <a:pPr marL="149479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Power delivery &amp; cooling</a:t>
            </a:r>
          </a:p>
          <a:p>
            <a:pPr marL="149479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Repair strategy (failure/yield improvement)</a:t>
            </a:r>
          </a:p>
          <a:p>
            <a:pPr marL="149479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Debug – controllability &amp; observability</a:t>
            </a:r>
          </a:p>
          <a:p>
            <a:pPr marL="103759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Broad industry support / Open ecosystem</a:t>
            </a:r>
          </a:p>
          <a:p>
            <a:pPr marL="149479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Verdana Pro" panose="020B0604030504040204" pitchFamily="34" charset="0"/>
              </a:rPr>
              <a:t>Learnings from other standards efforts</a:t>
            </a:r>
          </a:p>
        </p:txBody>
      </p:sp>
      <p:sp>
        <p:nvSpPr>
          <p:cNvPr id="34" name="Slide Number Placeholder 9">
            <a:extLst>
              <a:ext uri="{FF2B5EF4-FFF2-40B4-BE49-F238E27FC236}">
                <a16:creationId xmlns:a16="http://schemas.microsoft.com/office/drawing/2014/main" id="{AD8218EA-4CE2-42BD-8639-66399C46FEB3}"/>
              </a:ext>
            </a:extLst>
          </p:cNvPr>
          <p:cNvSpPr txBox="1">
            <a:spLocks/>
          </p:cNvSpPr>
          <p:nvPr/>
        </p:nvSpPr>
        <p:spPr>
          <a:xfrm>
            <a:off x="13957371" y="9712574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BFC13-17EF-4920-9393-526C93192F12}" type="slidenum">
              <a:rPr lang="en-US" sz="1600" smtClean="0">
                <a:latin typeface="Verdana Pro" panose="020B0604030504040204" pitchFamily="34" charset="0"/>
              </a:rPr>
              <a:pPr/>
              <a:t>4</a:t>
            </a:fld>
            <a:endParaRPr lang="en-US" sz="1600" dirty="0">
              <a:latin typeface="Verdana Pro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F2793-D572-4375-BAB0-246BA3622EEA}"/>
              </a:ext>
            </a:extLst>
          </p:cNvPr>
          <p:cNvSpPr/>
          <p:nvPr/>
        </p:nvSpPr>
        <p:spPr>
          <a:xfrm>
            <a:off x="15697200" y="246677"/>
            <a:ext cx="2209800" cy="84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5D7460D6-DB6E-BE38-0E8B-2A370145A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271DBB8-B025-4AA4-9887-B1369F2624DB}"/>
              </a:ext>
            </a:extLst>
          </p:cNvPr>
          <p:cNvSpPr txBox="1"/>
          <p:nvPr/>
        </p:nvSpPr>
        <p:spPr>
          <a:xfrm>
            <a:off x="2758572" y="9499915"/>
            <a:ext cx="138374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(Different flavors of packaging options supported to build an open ecosystem)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84960DEF-078F-42E0-BC88-FFA3AEE85D54}"/>
              </a:ext>
            </a:extLst>
          </p:cNvPr>
          <p:cNvSpPr txBox="1"/>
          <p:nvPr/>
        </p:nvSpPr>
        <p:spPr>
          <a:xfrm>
            <a:off x="1028529" y="954923"/>
            <a:ext cx="15354471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Jumpstarting UCIe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306A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Intel donates initial specification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52B041-065A-4B2D-9CAB-0F684BDE94AA}"/>
              </a:ext>
            </a:extLst>
          </p:cNvPr>
          <p:cNvGrpSpPr/>
          <p:nvPr/>
        </p:nvGrpSpPr>
        <p:grpSpPr>
          <a:xfrm>
            <a:off x="10278264" y="2734753"/>
            <a:ext cx="8281784" cy="4085147"/>
            <a:chOff x="1107836" y="4635842"/>
            <a:chExt cx="8281784" cy="408514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4760F2-535D-4D0F-A3E4-952D0BDE2531}"/>
                </a:ext>
              </a:extLst>
            </p:cNvPr>
            <p:cNvSpPr/>
            <p:nvPr/>
          </p:nvSpPr>
          <p:spPr>
            <a:xfrm>
              <a:off x="1107836" y="4635842"/>
              <a:ext cx="2316402" cy="465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PROTOCOL LAYER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AC9C40-974E-42F9-B301-6229D119E3A5}"/>
                </a:ext>
              </a:extLst>
            </p:cNvPr>
            <p:cNvSpPr/>
            <p:nvPr/>
          </p:nvSpPr>
          <p:spPr>
            <a:xfrm>
              <a:off x="1117308" y="5385756"/>
              <a:ext cx="2316402" cy="12337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ABF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DIE-TO-DIE ADAPTER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1D515E-2BF6-45A4-81DC-67577FEA97EA}"/>
                </a:ext>
              </a:extLst>
            </p:cNvPr>
            <p:cNvSpPr/>
            <p:nvPr/>
          </p:nvSpPr>
          <p:spPr>
            <a:xfrm>
              <a:off x="1117308" y="6943655"/>
              <a:ext cx="2316402" cy="1777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59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 LAYER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9BDD0C-D046-4CF8-8735-BF294C33DEBF}"/>
                </a:ext>
              </a:extLst>
            </p:cNvPr>
            <p:cNvSpPr/>
            <p:nvPr/>
          </p:nvSpPr>
          <p:spPr>
            <a:xfrm>
              <a:off x="3645215" y="6943655"/>
              <a:ext cx="3909369" cy="17773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59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LINK TRAINING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LANE REPAIR (when applicable)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LANE REVERSAL (when applicable)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SCRAMBLING/DE-SCRAMBLING (opt-in)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SIDEBAND TRAINING &amp; TRANSFERS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ANALOG FRONT END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CLOCK FORWARD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E38338-D801-4007-A9C0-8E4C42CF1175}"/>
                </a:ext>
              </a:extLst>
            </p:cNvPr>
            <p:cNvSpPr/>
            <p:nvPr/>
          </p:nvSpPr>
          <p:spPr>
            <a:xfrm>
              <a:off x="3645215" y="5399941"/>
              <a:ext cx="3909369" cy="12337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ABF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ARB/MUX (when applicable)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CRC/RETRY (when applicable)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LINK STATE MANAGEMENT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PARAMETER NEGOTIATION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6AC89C-93F5-45AA-859B-07C84E72D43D}"/>
                </a:ext>
              </a:extLst>
            </p:cNvPr>
            <p:cNvCxnSpPr/>
            <p:nvPr/>
          </p:nvCxnSpPr>
          <p:spPr>
            <a:xfrm>
              <a:off x="1107836" y="5219700"/>
              <a:ext cx="507475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44A2EE-E9C4-4488-AE9F-7744828C3546}"/>
                </a:ext>
              </a:extLst>
            </p:cNvPr>
            <p:cNvCxnSpPr/>
            <p:nvPr/>
          </p:nvCxnSpPr>
          <p:spPr>
            <a:xfrm>
              <a:off x="1107836" y="6819900"/>
              <a:ext cx="507475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1B6D28-48E8-4A5E-80A5-8BD4C948EF94}"/>
                </a:ext>
              </a:extLst>
            </p:cNvPr>
            <p:cNvSpPr txBox="1"/>
            <p:nvPr/>
          </p:nvSpPr>
          <p:spPr>
            <a:xfrm>
              <a:off x="6189220" y="5078372"/>
              <a:ext cx="32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59DEC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FIT AWARE / D2D INTERFACE (FDI)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EDEBEE-FF4E-4445-910C-42C92A87EB84}"/>
                </a:ext>
              </a:extLst>
            </p:cNvPr>
            <p:cNvSpPr txBox="1"/>
            <p:nvPr/>
          </p:nvSpPr>
          <p:spPr>
            <a:xfrm>
              <a:off x="6189220" y="6675479"/>
              <a:ext cx="32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59DEC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RAW D2D INTERFACE (RDI)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CE6E72-F6EA-466C-9F18-E2BE9128D418}"/>
              </a:ext>
            </a:extLst>
          </p:cNvPr>
          <p:cNvGrpSpPr/>
          <p:nvPr/>
        </p:nvGrpSpPr>
        <p:grpSpPr>
          <a:xfrm>
            <a:off x="10592407" y="1409700"/>
            <a:ext cx="6585208" cy="1112451"/>
            <a:chOff x="958592" y="3238500"/>
            <a:chExt cx="6585208" cy="111245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DB503FA-C4D8-4065-82F3-C25C5863EDD9}"/>
                </a:ext>
              </a:extLst>
            </p:cNvPr>
            <p:cNvSpPr/>
            <p:nvPr/>
          </p:nvSpPr>
          <p:spPr>
            <a:xfrm>
              <a:off x="1028700" y="3238500"/>
              <a:ext cx="6515100" cy="11056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Helvetica Neue Medium"/>
                <a:cs typeface="Helvetica" panose="020B0604020202020204" pitchFamily="34" charset="0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B7CD11-4D12-4484-B065-023FFD7A5D20}"/>
                </a:ext>
              </a:extLst>
            </p:cNvPr>
            <p:cNvSpPr txBox="1"/>
            <p:nvPr/>
          </p:nvSpPr>
          <p:spPr>
            <a:xfrm>
              <a:off x="2903439" y="3245319"/>
              <a:ext cx="3279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STANDARD SPECIFICATIONS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923DE8-2B81-4CA0-B77B-AC0E13D685D2}"/>
                </a:ext>
              </a:extLst>
            </p:cNvPr>
            <p:cNvSpPr txBox="1"/>
            <p:nvPr/>
          </p:nvSpPr>
          <p:spPr>
            <a:xfrm>
              <a:off x="958592" y="3827731"/>
              <a:ext cx="1944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Physical Layers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59DEC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Initial D2D I/O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A032AE-002B-4443-8A15-5D22FB13CBE2}"/>
                </a:ext>
              </a:extLst>
            </p:cNvPr>
            <p:cNvSpPr txBox="1"/>
            <p:nvPr/>
          </p:nvSpPr>
          <p:spPr>
            <a:xfrm>
              <a:off x="2758138" y="3808523"/>
              <a:ext cx="1577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Protocols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59DEC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CXL™/PCIe®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BE5B18-EBBC-4AD8-BD37-4832DFF5F40D}"/>
                </a:ext>
              </a:extLst>
            </p:cNvPr>
            <p:cNvSpPr txBox="1"/>
            <p:nvPr/>
          </p:nvSpPr>
          <p:spPr>
            <a:xfrm>
              <a:off x="4396600" y="3954405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Form Factors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68531C-D4AF-4B37-B75C-5FAB07CEA717}"/>
                </a:ext>
              </a:extLst>
            </p:cNvPr>
            <p:cNvSpPr txBox="1"/>
            <p:nvPr/>
          </p:nvSpPr>
          <p:spPr>
            <a:xfrm>
              <a:off x="5987908" y="3991785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rPr>
                <a:t>Management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7C3BA5A-9272-4A00-BF06-CF445BC30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4313" y="3583873"/>
              <a:ext cx="2041937" cy="290338"/>
            </a:xfrm>
            <a:prstGeom prst="line">
              <a:avLst/>
            </a:prstGeom>
            <a:ln>
              <a:solidFill>
                <a:srgbClr val="6A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C1490B9-49D4-45C8-B069-9BF278646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8760" y="3590692"/>
              <a:ext cx="537491" cy="211012"/>
            </a:xfrm>
            <a:prstGeom prst="line">
              <a:avLst/>
            </a:prstGeom>
            <a:ln>
              <a:solidFill>
                <a:srgbClr val="6A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4D82D0-6F92-4B2A-9B94-FFE317A0A418}"/>
                </a:ext>
              </a:extLst>
            </p:cNvPr>
            <p:cNvCxnSpPr>
              <a:cxnSpLocks/>
            </p:cNvCxnSpPr>
            <p:nvPr/>
          </p:nvCxnSpPr>
          <p:spPr>
            <a:xfrm>
              <a:off x="4247197" y="3576145"/>
              <a:ext cx="611646" cy="362156"/>
            </a:xfrm>
            <a:prstGeom prst="line">
              <a:avLst/>
            </a:prstGeom>
            <a:ln>
              <a:solidFill>
                <a:srgbClr val="6A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819648-52BA-46AB-80E5-6D7AB987D696}"/>
                </a:ext>
              </a:extLst>
            </p:cNvPr>
            <p:cNvCxnSpPr>
              <a:cxnSpLocks/>
            </p:cNvCxnSpPr>
            <p:nvPr/>
          </p:nvCxnSpPr>
          <p:spPr>
            <a:xfrm>
              <a:off x="4295521" y="3590692"/>
              <a:ext cx="2207456" cy="427727"/>
            </a:xfrm>
            <a:prstGeom prst="line">
              <a:avLst/>
            </a:prstGeom>
            <a:ln>
              <a:solidFill>
                <a:srgbClr val="6A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276243C-78BE-4EB5-9615-ACE95F7B2E32}"/>
              </a:ext>
            </a:extLst>
          </p:cNvPr>
          <p:cNvSpPr txBox="1">
            <a:spLocks/>
          </p:cNvSpPr>
          <p:nvPr/>
        </p:nvSpPr>
        <p:spPr>
          <a:xfrm>
            <a:off x="966841" y="2400129"/>
            <a:ext cx="9490327" cy="49236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Focus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UCIe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 1.0 Specification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Physical Layer: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Die-to-Die I/O with industry-leading KPIs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Protocol: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CXL™/PCIe® for near term volume attach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SoC construction issues are addressed since CXL/PCIe is a board-to-board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CXL/PCIe addresses common use cases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I/O attach with PCIe/CXL.io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Memory use cases: CXL.mem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Accelerator use cases: CXL.cache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Well defined specification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: ensure interoperability and future evolution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Future: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the chiplet journey is just starting!!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Other protocols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Advanced Chiplet form-factors (e.g., 3D)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Chiplet management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More to come ….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0BAAC43-7A28-4CE2-8BB8-097987837F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006" y="8404247"/>
            <a:ext cx="5861050" cy="815975"/>
            <a:chOff x="70" y="5172"/>
            <a:chExt cx="3692" cy="51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95CE04A-E94B-4AAD-942C-058D97CA5E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" y="5172"/>
              <a:ext cx="369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833FC677-06D0-4A6F-988E-51D8231A3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D55E390A-A44A-4BDE-9AE1-9E8566274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B58F8A70-5777-4ECD-8C82-E2D27B7EC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CCCB61DD-F29A-4235-B4AD-1F411DF8A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FA3693F8-2DFE-4734-8B3D-CDCE22D7D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10">
              <a:extLst>
                <a:ext uri="{FF2B5EF4-FFF2-40B4-BE49-F238E27FC236}">
                  <a16:creationId xmlns:a16="http://schemas.microsoft.com/office/drawing/2014/main" id="{6032FFEC-C315-44F0-9142-4AC36ED56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11">
              <a:extLst>
                <a:ext uri="{FF2B5EF4-FFF2-40B4-BE49-F238E27FC236}">
                  <a16:creationId xmlns:a16="http://schemas.microsoft.com/office/drawing/2014/main" id="{6C537933-2C3C-49B2-8229-F4567D077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12">
              <a:extLst>
                <a:ext uri="{FF2B5EF4-FFF2-40B4-BE49-F238E27FC236}">
                  <a16:creationId xmlns:a16="http://schemas.microsoft.com/office/drawing/2014/main" id="{7761B63E-E71F-47FE-B8D7-58058B8C3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1392AE60-F7CC-4C4A-8069-645036044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14">
              <a:extLst>
                <a:ext uri="{FF2B5EF4-FFF2-40B4-BE49-F238E27FC236}">
                  <a16:creationId xmlns:a16="http://schemas.microsoft.com/office/drawing/2014/main" id="{C5D0C1CA-DA9D-46FC-8BB2-EA215A29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15">
              <a:extLst>
                <a:ext uri="{FF2B5EF4-FFF2-40B4-BE49-F238E27FC236}">
                  <a16:creationId xmlns:a16="http://schemas.microsoft.com/office/drawing/2014/main" id="{D4DFC119-8F94-4A81-B826-79AB6D7C6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16">
              <a:extLst>
                <a:ext uri="{FF2B5EF4-FFF2-40B4-BE49-F238E27FC236}">
                  <a16:creationId xmlns:a16="http://schemas.microsoft.com/office/drawing/2014/main" id="{AE2BA941-9634-4FCD-BBCB-160849A8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79D1BC5C-25BC-4E3D-9726-4EA7A394A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" y="5407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18">
              <a:extLst>
                <a:ext uri="{FF2B5EF4-FFF2-40B4-BE49-F238E27FC236}">
                  <a16:creationId xmlns:a16="http://schemas.microsoft.com/office/drawing/2014/main" id="{7C313B3D-4862-4C01-8DDD-119B30BAE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" y="5407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19">
              <a:extLst>
                <a:ext uri="{FF2B5EF4-FFF2-40B4-BE49-F238E27FC236}">
                  <a16:creationId xmlns:a16="http://schemas.microsoft.com/office/drawing/2014/main" id="{5FE24FDA-BB15-4EC4-97DC-37319F3FA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F8FF6C74-46F2-421C-ACA8-864BAD185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4A99303C-D482-498C-A4AA-8C753471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5B1E4C75-DBA7-4FDF-B684-E1C1D9101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23">
              <a:extLst>
                <a:ext uri="{FF2B5EF4-FFF2-40B4-BE49-F238E27FC236}">
                  <a16:creationId xmlns:a16="http://schemas.microsoft.com/office/drawing/2014/main" id="{9C28A33F-D9F7-4727-B044-83E3C0E4C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24">
              <a:extLst>
                <a:ext uri="{FF2B5EF4-FFF2-40B4-BE49-F238E27FC236}">
                  <a16:creationId xmlns:a16="http://schemas.microsoft.com/office/drawing/2014/main" id="{0C890FAC-FE2D-4E4E-96AC-85546337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25">
              <a:extLst>
                <a:ext uri="{FF2B5EF4-FFF2-40B4-BE49-F238E27FC236}">
                  <a16:creationId xmlns:a16="http://schemas.microsoft.com/office/drawing/2014/main" id="{2C1A9FAE-B09E-40D7-A5D2-5602323AC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26">
              <a:extLst>
                <a:ext uri="{FF2B5EF4-FFF2-40B4-BE49-F238E27FC236}">
                  <a16:creationId xmlns:a16="http://schemas.microsoft.com/office/drawing/2014/main" id="{30F83432-4675-4D1A-8D48-BBBEC92D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27">
              <a:extLst>
                <a:ext uri="{FF2B5EF4-FFF2-40B4-BE49-F238E27FC236}">
                  <a16:creationId xmlns:a16="http://schemas.microsoft.com/office/drawing/2014/main" id="{B1257939-4414-48EE-A278-3EC662167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28">
              <a:extLst>
                <a:ext uri="{FF2B5EF4-FFF2-40B4-BE49-F238E27FC236}">
                  <a16:creationId xmlns:a16="http://schemas.microsoft.com/office/drawing/2014/main" id="{B36BBA24-3F76-44C4-BFF6-604AA12C0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23D2719E-C324-418B-9747-8C76150A3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5189"/>
              <a:ext cx="719" cy="217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30">
              <a:extLst>
                <a:ext uri="{FF2B5EF4-FFF2-40B4-BE49-F238E27FC236}">
                  <a16:creationId xmlns:a16="http://schemas.microsoft.com/office/drawing/2014/main" id="{6B4CE844-F463-4A4C-81C8-57322F02A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5189"/>
              <a:ext cx="719" cy="217"/>
            </a:xfrm>
            <a:prstGeom prst="rect">
              <a:avLst/>
            </a:prstGeom>
            <a:solidFill>
              <a:schemeClr val="accent3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id="{E5414A9C-10EA-4605-BDB4-18135F280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5247"/>
              <a:ext cx="15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32">
              <a:extLst>
                <a:ext uri="{FF2B5EF4-FFF2-40B4-BE49-F238E27FC236}">
                  <a16:creationId xmlns:a16="http://schemas.microsoft.com/office/drawing/2014/main" id="{F8A732AA-E8A7-4C19-9F87-15FD4030F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5247"/>
              <a:ext cx="7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33">
              <a:extLst>
                <a:ext uri="{FF2B5EF4-FFF2-40B4-BE49-F238E27FC236}">
                  <a16:creationId xmlns:a16="http://schemas.microsoft.com/office/drawing/2014/main" id="{36A153C4-07E0-4939-B407-A8AEB3A6A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5247"/>
              <a:ext cx="8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34">
              <a:extLst>
                <a:ext uri="{FF2B5EF4-FFF2-40B4-BE49-F238E27FC236}">
                  <a16:creationId xmlns:a16="http://schemas.microsoft.com/office/drawing/2014/main" id="{EA9D3910-7A72-46AA-B14C-2E36F5B93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5189"/>
              <a:ext cx="1374" cy="217"/>
            </a:xfrm>
            <a:prstGeom prst="rect">
              <a:avLst/>
            </a:prstGeom>
            <a:solidFill>
              <a:srgbClr val="6AB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35">
              <a:extLst>
                <a:ext uri="{FF2B5EF4-FFF2-40B4-BE49-F238E27FC236}">
                  <a16:creationId xmlns:a16="http://schemas.microsoft.com/office/drawing/2014/main" id="{2FDF6DF0-07D2-41D1-9C84-899889CF9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5189"/>
              <a:ext cx="1374" cy="21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36">
              <a:extLst>
                <a:ext uri="{FF2B5EF4-FFF2-40B4-BE49-F238E27FC236}">
                  <a16:creationId xmlns:a16="http://schemas.microsoft.com/office/drawing/2014/main" id="{FD10A0B1-C1CF-4C14-B4C0-B2A7B3126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37">
              <a:extLst>
                <a:ext uri="{FF2B5EF4-FFF2-40B4-BE49-F238E27FC236}">
                  <a16:creationId xmlns:a16="http://schemas.microsoft.com/office/drawing/2014/main" id="{4C1DDFE7-35CD-49FE-BAE6-EE82D0610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38">
              <a:extLst>
                <a:ext uri="{FF2B5EF4-FFF2-40B4-BE49-F238E27FC236}">
                  <a16:creationId xmlns:a16="http://schemas.microsoft.com/office/drawing/2014/main" id="{D63057A9-3A73-4E01-B545-731F52401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39">
              <a:extLst>
                <a:ext uri="{FF2B5EF4-FFF2-40B4-BE49-F238E27FC236}">
                  <a16:creationId xmlns:a16="http://schemas.microsoft.com/office/drawing/2014/main" id="{74574F38-3F05-4DBB-AEF0-BA53DD854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40">
              <a:extLst>
                <a:ext uri="{FF2B5EF4-FFF2-40B4-BE49-F238E27FC236}">
                  <a16:creationId xmlns:a16="http://schemas.microsoft.com/office/drawing/2014/main" id="{4478772C-B88F-4571-8C65-BE1DD7D1F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41">
              <a:extLst>
                <a:ext uri="{FF2B5EF4-FFF2-40B4-BE49-F238E27FC236}">
                  <a16:creationId xmlns:a16="http://schemas.microsoft.com/office/drawing/2014/main" id="{4F540B20-475F-4893-8AAF-14E7E545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42">
              <a:extLst>
                <a:ext uri="{FF2B5EF4-FFF2-40B4-BE49-F238E27FC236}">
                  <a16:creationId xmlns:a16="http://schemas.microsoft.com/office/drawing/2014/main" id="{FC375F29-7E0B-44B2-8436-295EE973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43">
              <a:extLst>
                <a:ext uri="{FF2B5EF4-FFF2-40B4-BE49-F238E27FC236}">
                  <a16:creationId xmlns:a16="http://schemas.microsoft.com/office/drawing/2014/main" id="{41FCF5FB-ECC6-4F03-AAEC-C9DE7438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44">
              <a:extLst>
                <a:ext uri="{FF2B5EF4-FFF2-40B4-BE49-F238E27FC236}">
                  <a16:creationId xmlns:a16="http://schemas.microsoft.com/office/drawing/2014/main" id="{9233AB57-64DA-4F71-ABAE-4417E39E7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45">
              <a:extLst>
                <a:ext uri="{FF2B5EF4-FFF2-40B4-BE49-F238E27FC236}">
                  <a16:creationId xmlns:a16="http://schemas.microsoft.com/office/drawing/2014/main" id="{C4946405-4D2A-412E-8078-FB6BCB2FE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46">
              <a:extLst>
                <a:ext uri="{FF2B5EF4-FFF2-40B4-BE49-F238E27FC236}">
                  <a16:creationId xmlns:a16="http://schemas.microsoft.com/office/drawing/2014/main" id="{BC57F4FC-5F6B-452D-A0C7-777681660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47">
              <a:extLst>
                <a:ext uri="{FF2B5EF4-FFF2-40B4-BE49-F238E27FC236}">
                  <a16:creationId xmlns:a16="http://schemas.microsoft.com/office/drawing/2014/main" id="{4C31ADBD-2FFC-454C-987D-35A25A2A8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8">
              <a:extLst>
                <a:ext uri="{FF2B5EF4-FFF2-40B4-BE49-F238E27FC236}">
                  <a16:creationId xmlns:a16="http://schemas.microsoft.com/office/drawing/2014/main" id="{2ED57589-E77A-401D-90EA-6C6D38E3D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49">
              <a:extLst>
                <a:ext uri="{FF2B5EF4-FFF2-40B4-BE49-F238E27FC236}">
                  <a16:creationId xmlns:a16="http://schemas.microsoft.com/office/drawing/2014/main" id="{F3B6B9D3-2DE6-4751-9289-320B573C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50">
              <a:extLst>
                <a:ext uri="{FF2B5EF4-FFF2-40B4-BE49-F238E27FC236}">
                  <a16:creationId xmlns:a16="http://schemas.microsoft.com/office/drawing/2014/main" id="{5335AC51-B1D6-4BBD-8717-554EF4CA7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51">
              <a:extLst>
                <a:ext uri="{FF2B5EF4-FFF2-40B4-BE49-F238E27FC236}">
                  <a16:creationId xmlns:a16="http://schemas.microsoft.com/office/drawing/2014/main" id="{FBD5C8F0-5C88-4878-9252-8CAD644A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52">
              <a:extLst>
                <a:ext uri="{FF2B5EF4-FFF2-40B4-BE49-F238E27FC236}">
                  <a16:creationId xmlns:a16="http://schemas.microsoft.com/office/drawing/2014/main" id="{03DEDEC3-EE61-4073-9D50-0793F5A41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53">
              <a:extLst>
                <a:ext uri="{FF2B5EF4-FFF2-40B4-BE49-F238E27FC236}">
                  <a16:creationId xmlns:a16="http://schemas.microsoft.com/office/drawing/2014/main" id="{72444067-BCD2-42B4-86D9-3E4F95D23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54">
              <a:extLst>
                <a:ext uri="{FF2B5EF4-FFF2-40B4-BE49-F238E27FC236}">
                  <a16:creationId xmlns:a16="http://schemas.microsoft.com/office/drawing/2014/main" id="{CE32D0A1-07B9-45D1-8793-51DE468E8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55">
              <a:extLst>
                <a:ext uri="{FF2B5EF4-FFF2-40B4-BE49-F238E27FC236}">
                  <a16:creationId xmlns:a16="http://schemas.microsoft.com/office/drawing/2014/main" id="{5A7C48D8-0E1B-4526-B23C-AC37A7594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56">
              <a:extLst>
                <a:ext uri="{FF2B5EF4-FFF2-40B4-BE49-F238E27FC236}">
                  <a16:creationId xmlns:a16="http://schemas.microsoft.com/office/drawing/2014/main" id="{C1DD857E-EBA9-4F52-89C2-8E26E0850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57">
              <a:extLst>
                <a:ext uri="{FF2B5EF4-FFF2-40B4-BE49-F238E27FC236}">
                  <a16:creationId xmlns:a16="http://schemas.microsoft.com/office/drawing/2014/main" id="{48817F94-D503-4C74-B19D-5EFD94987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58">
              <a:extLst>
                <a:ext uri="{FF2B5EF4-FFF2-40B4-BE49-F238E27FC236}">
                  <a16:creationId xmlns:a16="http://schemas.microsoft.com/office/drawing/2014/main" id="{8FCF9352-D957-4732-AF25-634FC81F3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59">
              <a:extLst>
                <a:ext uri="{FF2B5EF4-FFF2-40B4-BE49-F238E27FC236}">
                  <a16:creationId xmlns:a16="http://schemas.microsoft.com/office/drawing/2014/main" id="{491839CC-0ADF-4D10-AAC6-730B9E0A6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60">
              <a:extLst>
                <a:ext uri="{FF2B5EF4-FFF2-40B4-BE49-F238E27FC236}">
                  <a16:creationId xmlns:a16="http://schemas.microsoft.com/office/drawing/2014/main" id="{74682A93-D001-44ED-888E-1EA4E571A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61">
              <a:extLst>
                <a:ext uri="{FF2B5EF4-FFF2-40B4-BE49-F238E27FC236}">
                  <a16:creationId xmlns:a16="http://schemas.microsoft.com/office/drawing/2014/main" id="{AE05D678-F363-4715-A78D-9F00F337C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2">
              <a:extLst>
                <a:ext uri="{FF2B5EF4-FFF2-40B4-BE49-F238E27FC236}">
                  <a16:creationId xmlns:a16="http://schemas.microsoft.com/office/drawing/2014/main" id="{DE9A83F1-8EC6-4891-9651-15D03FD4A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" y="5460"/>
              <a:ext cx="3606" cy="2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3">
              <a:extLst>
                <a:ext uri="{FF2B5EF4-FFF2-40B4-BE49-F238E27FC236}">
                  <a16:creationId xmlns:a16="http://schemas.microsoft.com/office/drawing/2014/main" id="{490CB3F6-620E-4D64-A18F-6F0247E58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" y="5460"/>
              <a:ext cx="3606" cy="21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64">
              <a:extLst>
                <a:ext uri="{FF2B5EF4-FFF2-40B4-BE49-F238E27FC236}">
                  <a16:creationId xmlns:a16="http://schemas.microsoft.com/office/drawing/2014/main" id="{481E790B-DAAC-4861-9E9C-5636B3050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65">
              <a:extLst>
                <a:ext uri="{FF2B5EF4-FFF2-40B4-BE49-F238E27FC236}">
                  <a16:creationId xmlns:a16="http://schemas.microsoft.com/office/drawing/2014/main" id="{748B04F8-29CF-4293-A47C-C205E7D7D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66">
              <a:extLst>
                <a:ext uri="{FF2B5EF4-FFF2-40B4-BE49-F238E27FC236}">
                  <a16:creationId xmlns:a16="http://schemas.microsoft.com/office/drawing/2014/main" id="{5713A4FC-415B-42EF-AD39-1E86A832E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5409"/>
              <a:ext cx="55" cy="55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67">
              <a:extLst>
                <a:ext uri="{FF2B5EF4-FFF2-40B4-BE49-F238E27FC236}">
                  <a16:creationId xmlns:a16="http://schemas.microsoft.com/office/drawing/2014/main" id="{2CB7EE38-D297-4752-9FD4-5C0E0C49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5409"/>
              <a:ext cx="55" cy="55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68">
              <a:extLst>
                <a:ext uri="{FF2B5EF4-FFF2-40B4-BE49-F238E27FC236}">
                  <a16:creationId xmlns:a16="http://schemas.microsoft.com/office/drawing/2014/main" id="{8780B9FC-9B0B-4017-B905-7FFBAC44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5460"/>
              <a:ext cx="719" cy="112"/>
            </a:xfrm>
            <a:prstGeom prst="rect">
              <a:avLst/>
            </a:prstGeom>
            <a:solidFill>
              <a:srgbClr val="B7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9">
              <a:extLst>
                <a:ext uri="{FF2B5EF4-FFF2-40B4-BE49-F238E27FC236}">
                  <a16:creationId xmlns:a16="http://schemas.microsoft.com/office/drawing/2014/main" id="{44E105B4-421B-4498-A870-62C1DC917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5460"/>
              <a:ext cx="719" cy="11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70">
              <a:extLst>
                <a:ext uri="{FF2B5EF4-FFF2-40B4-BE49-F238E27FC236}">
                  <a16:creationId xmlns:a16="http://schemas.microsoft.com/office/drawing/2014/main" id="{FD10FE79-C970-4962-A5E8-5588EA1F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5460"/>
              <a:ext cx="237" cy="34"/>
            </a:xfrm>
            <a:custGeom>
              <a:avLst/>
              <a:gdLst>
                <a:gd name="T0" fmla="*/ 0 w 237"/>
                <a:gd name="T1" fmla="*/ 0 h 34"/>
                <a:gd name="T2" fmla="*/ 0 w 237"/>
                <a:gd name="T3" fmla="*/ 34 h 34"/>
                <a:gd name="T4" fmla="*/ 237 w 237"/>
                <a:gd name="T5" fmla="*/ 34 h 34"/>
                <a:gd name="T6" fmla="*/ 237 w 23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34">
                  <a:moveTo>
                    <a:pt x="0" y="0"/>
                  </a:moveTo>
                  <a:lnTo>
                    <a:pt x="0" y="34"/>
                  </a:lnTo>
                  <a:lnTo>
                    <a:pt x="237" y="34"/>
                  </a:lnTo>
                  <a:lnTo>
                    <a:pt x="23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1">
              <a:extLst>
                <a:ext uri="{FF2B5EF4-FFF2-40B4-BE49-F238E27FC236}">
                  <a16:creationId xmlns:a16="http://schemas.microsoft.com/office/drawing/2014/main" id="{22D8C834-6F43-4D0E-9565-B8237E599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5464"/>
              <a:ext cx="279" cy="52"/>
            </a:xfrm>
            <a:custGeom>
              <a:avLst/>
              <a:gdLst>
                <a:gd name="T0" fmla="*/ 0 w 279"/>
                <a:gd name="T1" fmla="*/ 0 h 52"/>
                <a:gd name="T2" fmla="*/ 0 w 279"/>
                <a:gd name="T3" fmla="*/ 52 h 52"/>
                <a:gd name="T4" fmla="*/ 279 w 279"/>
                <a:gd name="T5" fmla="*/ 52 h 52"/>
                <a:gd name="T6" fmla="*/ 279 w 27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52">
                  <a:moveTo>
                    <a:pt x="0" y="0"/>
                  </a:moveTo>
                  <a:lnTo>
                    <a:pt x="0" y="52"/>
                  </a:lnTo>
                  <a:lnTo>
                    <a:pt x="279" y="52"/>
                  </a:lnTo>
                  <a:lnTo>
                    <a:pt x="27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B972CFC1-99A8-4732-B1D1-6FD392FD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5464"/>
              <a:ext cx="317" cy="75"/>
            </a:xfrm>
            <a:custGeom>
              <a:avLst/>
              <a:gdLst>
                <a:gd name="T0" fmla="*/ 0 w 317"/>
                <a:gd name="T1" fmla="*/ 0 h 75"/>
                <a:gd name="T2" fmla="*/ 0 w 317"/>
                <a:gd name="T3" fmla="*/ 75 h 75"/>
                <a:gd name="T4" fmla="*/ 317 w 317"/>
                <a:gd name="T5" fmla="*/ 75 h 75"/>
                <a:gd name="T6" fmla="*/ 317 w 317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75">
                  <a:moveTo>
                    <a:pt x="0" y="0"/>
                  </a:moveTo>
                  <a:lnTo>
                    <a:pt x="0" y="75"/>
                  </a:lnTo>
                  <a:lnTo>
                    <a:pt x="317" y="75"/>
                  </a:lnTo>
                  <a:lnTo>
                    <a:pt x="31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73">
              <a:extLst>
                <a:ext uri="{FF2B5EF4-FFF2-40B4-BE49-F238E27FC236}">
                  <a16:creationId xmlns:a16="http://schemas.microsoft.com/office/drawing/2014/main" id="{EF5E89B8-7292-45F0-8238-CDE0BE92D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5464"/>
              <a:ext cx="349" cy="94"/>
            </a:xfrm>
            <a:custGeom>
              <a:avLst/>
              <a:gdLst>
                <a:gd name="T0" fmla="*/ 0 w 349"/>
                <a:gd name="T1" fmla="*/ 0 h 94"/>
                <a:gd name="T2" fmla="*/ 0 w 349"/>
                <a:gd name="T3" fmla="*/ 94 h 94"/>
                <a:gd name="T4" fmla="*/ 349 w 349"/>
                <a:gd name="T5" fmla="*/ 94 h 94"/>
                <a:gd name="T6" fmla="*/ 349 w 349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94">
                  <a:moveTo>
                    <a:pt x="0" y="0"/>
                  </a:moveTo>
                  <a:lnTo>
                    <a:pt x="0" y="94"/>
                  </a:lnTo>
                  <a:lnTo>
                    <a:pt x="349" y="94"/>
                  </a:lnTo>
                  <a:lnTo>
                    <a:pt x="34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74">
              <a:extLst>
                <a:ext uri="{FF2B5EF4-FFF2-40B4-BE49-F238E27FC236}">
                  <a16:creationId xmlns:a16="http://schemas.microsoft.com/office/drawing/2014/main" id="{B90E3AE9-717E-4BBD-A3F3-D5FEBB941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5531"/>
              <a:ext cx="6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Package Substrate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75">
              <a:extLst>
                <a:ext uri="{FF2B5EF4-FFF2-40B4-BE49-F238E27FC236}">
                  <a16:creationId xmlns:a16="http://schemas.microsoft.com/office/drawing/2014/main" id="{AECA90B1-0CEB-4ACF-9800-EE1A6CFB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5248"/>
              <a:ext cx="15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Rectangle 76">
              <a:extLst>
                <a:ext uri="{FF2B5EF4-FFF2-40B4-BE49-F238E27FC236}">
                  <a16:creationId xmlns:a16="http://schemas.microsoft.com/office/drawing/2014/main" id="{F86B131C-9B94-4501-AC1A-5A83FFDFF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5248"/>
              <a:ext cx="7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Rectangle 77">
              <a:extLst>
                <a:ext uri="{FF2B5EF4-FFF2-40B4-BE49-F238E27FC236}">
                  <a16:creationId xmlns:a16="http://schemas.microsoft.com/office/drawing/2014/main" id="{80060FDC-9343-4502-9BEA-43825BF79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5248"/>
              <a:ext cx="8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Rectangle 78">
              <a:extLst>
                <a:ext uri="{FF2B5EF4-FFF2-40B4-BE49-F238E27FC236}">
                  <a16:creationId xmlns:a16="http://schemas.microsoft.com/office/drawing/2014/main" id="{9A10489D-A71B-48B9-9DB7-24E2D970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5187"/>
              <a:ext cx="719" cy="217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79">
              <a:extLst>
                <a:ext uri="{FF2B5EF4-FFF2-40B4-BE49-F238E27FC236}">
                  <a16:creationId xmlns:a16="http://schemas.microsoft.com/office/drawing/2014/main" id="{D82A4CC1-1862-41DA-B444-CEDC982BF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5187"/>
              <a:ext cx="719" cy="217"/>
            </a:xfrm>
            <a:prstGeom prst="rect">
              <a:avLst/>
            </a:prstGeom>
            <a:solidFill>
              <a:schemeClr val="accent3"/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80">
              <a:extLst>
                <a:ext uri="{FF2B5EF4-FFF2-40B4-BE49-F238E27FC236}">
                  <a16:creationId xmlns:a16="http://schemas.microsoft.com/office/drawing/2014/main" id="{D422A359-E123-4A6F-8622-FCC252AEB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5245"/>
              <a:ext cx="15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81">
              <a:extLst>
                <a:ext uri="{FF2B5EF4-FFF2-40B4-BE49-F238E27FC236}">
                  <a16:creationId xmlns:a16="http://schemas.microsoft.com/office/drawing/2014/main" id="{326B2B7A-0FDF-41D7-8B14-88DB7CA58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5245"/>
              <a:ext cx="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82">
              <a:extLst>
                <a:ext uri="{FF2B5EF4-FFF2-40B4-BE49-F238E27FC236}">
                  <a16:creationId xmlns:a16="http://schemas.microsoft.com/office/drawing/2014/main" id="{8FC8652B-73E3-4BEE-B3B3-03A30DD40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5245"/>
              <a:ext cx="8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83">
              <a:extLst>
                <a:ext uri="{FF2B5EF4-FFF2-40B4-BE49-F238E27FC236}">
                  <a16:creationId xmlns:a16="http://schemas.microsoft.com/office/drawing/2014/main" id="{3FEB9150-63D1-4C6F-BF20-56AC0B225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5463"/>
              <a:ext cx="5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Silicon Bridge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Rectangle 84">
              <a:extLst>
                <a:ext uri="{FF2B5EF4-FFF2-40B4-BE49-F238E27FC236}">
                  <a16:creationId xmlns:a16="http://schemas.microsoft.com/office/drawing/2014/main" id="{C75C39C6-31E7-427C-9D12-F61F8B47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5567"/>
              <a:ext cx="39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(e.g. EMIB)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85">
              <a:extLst>
                <a:ext uri="{FF2B5EF4-FFF2-40B4-BE49-F238E27FC236}">
                  <a16:creationId xmlns:a16="http://schemas.microsoft.com/office/drawing/2014/main" id="{F98B69C9-A63A-4C31-B3E9-40155D3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5466"/>
              <a:ext cx="719" cy="112"/>
            </a:xfrm>
            <a:prstGeom prst="rect">
              <a:avLst/>
            </a:prstGeom>
            <a:solidFill>
              <a:srgbClr val="B7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86">
              <a:extLst>
                <a:ext uri="{FF2B5EF4-FFF2-40B4-BE49-F238E27FC236}">
                  <a16:creationId xmlns:a16="http://schemas.microsoft.com/office/drawing/2014/main" id="{12B4B5CF-D1D6-4136-919B-E3D46748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5466"/>
              <a:ext cx="719" cy="11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87">
              <a:extLst>
                <a:ext uri="{FF2B5EF4-FFF2-40B4-BE49-F238E27FC236}">
                  <a16:creationId xmlns:a16="http://schemas.microsoft.com/office/drawing/2014/main" id="{9E35CAE4-B526-4623-B499-8565134E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5466"/>
              <a:ext cx="237" cy="34"/>
            </a:xfrm>
            <a:custGeom>
              <a:avLst/>
              <a:gdLst>
                <a:gd name="T0" fmla="*/ 0 w 237"/>
                <a:gd name="T1" fmla="*/ 0 h 34"/>
                <a:gd name="T2" fmla="*/ 0 w 237"/>
                <a:gd name="T3" fmla="*/ 34 h 34"/>
                <a:gd name="T4" fmla="*/ 237 w 237"/>
                <a:gd name="T5" fmla="*/ 34 h 34"/>
                <a:gd name="T6" fmla="*/ 237 w 23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34">
                  <a:moveTo>
                    <a:pt x="0" y="0"/>
                  </a:moveTo>
                  <a:lnTo>
                    <a:pt x="0" y="34"/>
                  </a:lnTo>
                  <a:lnTo>
                    <a:pt x="237" y="34"/>
                  </a:lnTo>
                  <a:lnTo>
                    <a:pt x="23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88">
              <a:extLst>
                <a:ext uri="{FF2B5EF4-FFF2-40B4-BE49-F238E27FC236}">
                  <a16:creationId xmlns:a16="http://schemas.microsoft.com/office/drawing/2014/main" id="{61A0C9AA-A91F-4ED9-B9B6-86EC67F11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5470"/>
              <a:ext cx="279" cy="52"/>
            </a:xfrm>
            <a:custGeom>
              <a:avLst/>
              <a:gdLst>
                <a:gd name="T0" fmla="*/ 0 w 279"/>
                <a:gd name="T1" fmla="*/ 0 h 52"/>
                <a:gd name="T2" fmla="*/ 0 w 279"/>
                <a:gd name="T3" fmla="*/ 52 h 52"/>
                <a:gd name="T4" fmla="*/ 279 w 279"/>
                <a:gd name="T5" fmla="*/ 52 h 52"/>
                <a:gd name="T6" fmla="*/ 279 w 27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52">
                  <a:moveTo>
                    <a:pt x="0" y="0"/>
                  </a:moveTo>
                  <a:lnTo>
                    <a:pt x="0" y="52"/>
                  </a:lnTo>
                  <a:lnTo>
                    <a:pt x="279" y="52"/>
                  </a:lnTo>
                  <a:lnTo>
                    <a:pt x="27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89">
              <a:extLst>
                <a:ext uri="{FF2B5EF4-FFF2-40B4-BE49-F238E27FC236}">
                  <a16:creationId xmlns:a16="http://schemas.microsoft.com/office/drawing/2014/main" id="{44661BF0-59AA-40FF-BAD4-A7A41D41E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5470"/>
              <a:ext cx="317" cy="75"/>
            </a:xfrm>
            <a:custGeom>
              <a:avLst/>
              <a:gdLst>
                <a:gd name="T0" fmla="*/ 0 w 317"/>
                <a:gd name="T1" fmla="*/ 0 h 75"/>
                <a:gd name="T2" fmla="*/ 0 w 317"/>
                <a:gd name="T3" fmla="*/ 75 h 75"/>
                <a:gd name="T4" fmla="*/ 317 w 317"/>
                <a:gd name="T5" fmla="*/ 75 h 75"/>
                <a:gd name="T6" fmla="*/ 317 w 317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75">
                  <a:moveTo>
                    <a:pt x="0" y="0"/>
                  </a:moveTo>
                  <a:lnTo>
                    <a:pt x="0" y="75"/>
                  </a:lnTo>
                  <a:lnTo>
                    <a:pt x="317" y="75"/>
                  </a:lnTo>
                  <a:lnTo>
                    <a:pt x="31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90">
              <a:extLst>
                <a:ext uri="{FF2B5EF4-FFF2-40B4-BE49-F238E27FC236}">
                  <a16:creationId xmlns:a16="http://schemas.microsoft.com/office/drawing/2014/main" id="{9BB3615C-733C-454A-B7DB-2493B66DB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5470"/>
              <a:ext cx="349" cy="94"/>
            </a:xfrm>
            <a:custGeom>
              <a:avLst/>
              <a:gdLst>
                <a:gd name="T0" fmla="*/ 0 w 349"/>
                <a:gd name="T1" fmla="*/ 0 h 94"/>
                <a:gd name="T2" fmla="*/ 0 w 349"/>
                <a:gd name="T3" fmla="*/ 94 h 94"/>
                <a:gd name="T4" fmla="*/ 349 w 349"/>
                <a:gd name="T5" fmla="*/ 94 h 94"/>
                <a:gd name="T6" fmla="*/ 349 w 349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94">
                  <a:moveTo>
                    <a:pt x="0" y="0"/>
                  </a:moveTo>
                  <a:lnTo>
                    <a:pt x="0" y="94"/>
                  </a:lnTo>
                  <a:lnTo>
                    <a:pt x="349" y="94"/>
                  </a:lnTo>
                  <a:lnTo>
                    <a:pt x="349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Line 91">
              <a:extLst>
                <a:ext uri="{FF2B5EF4-FFF2-40B4-BE49-F238E27FC236}">
                  <a16:creationId xmlns:a16="http://schemas.microsoft.com/office/drawing/2014/main" id="{5A17E357-EC7E-4EBE-B4C2-220209EEF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" y="5522"/>
              <a:ext cx="88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92">
              <a:extLst>
                <a:ext uri="{FF2B5EF4-FFF2-40B4-BE49-F238E27FC236}">
                  <a16:creationId xmlns:a16="http://schemas.microsoft.com/office/drawing/2014/main" id="{21E042E2-A81F-47D0-A333-982C196A1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5490"/>
              <a:ext cx="62" cy="63"/>
            </a:xfrm>
            <a:custGeom>
              <a:avLst/>
              <a:gdLst>
                <a:gd name="T0" fmla="*/ 140 w 140"/>
                <a:gd name="T1" fmla="*/ 70 h 140"/>
                <a:gd name="T2" fmla="*/ 0 w 140"/>
                <a:gd name="T3" fmla="*/ 140 h 140"/>
                <a:gd name="T4" fmla="*/ 0 w 140"/>
                <a:gd name="T5" fmla="*/ 0 h 140"/>
                <a:gd name="T6" fmla="*/ 140 w 140"/>
                <a:gd name="T7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40">
                  <a:moveTo>
                    <a:pt x="140" y="70"/>
                  </a:moveTo>
                  <a:lnTo>
                    <a:pt x="0" y="140"/>
                  </a:lnTo>
                  <a:cubicBezTo>
                    <a:pt x="22" y="96"/>
                    <a:pt x="22" y="44"/>
                    <a:pt x="0" y="0"/>
                  </a:cubicBezTo>
                  <a:lnTo>
                    <a:pt x="14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93">
              <a:extLst>
                <a:ext uri="{FF2B5EF4-FFF2-40B4-BE49-F238E27FC236}">
                  <a16:creationId xmlns:a16="http://schemas.microsoft.com/office/drawing/2014/main" id="{CF765A99-1998-4C93-B20A-6199B1888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" y="5457"/>
              <a:ext cx="5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Silicon Bridge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E6242433-D08B-4E26-A90A-126C96B81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5563"/>
              <a:ext cx="39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(e.g. EMIB)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Line 95">
              <a:extLst>
                <a:ext uri="{FF2B5EF4-FFF2-40B4-BE49-F238E27FC236}">
                  <a16:creationId xmlns:a16="http://schemas.microsoft.com/office/drawing/2014/main" id="{FE10CCC9-0F69-4822-A814-109CE7ED7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7" y="5517"/>
              <a:ext cx="11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96">
              <a:extLst>
                <a:ext uri="{FF2B5EF4-FFF2-40B4-BE49-F238E27FC236}">
                  <a16:creationId xmlns:a16="http://schemas.microsoft.com/office/drawing/2014/main" id="{2493F0B6-8DC7-47CE-AA1D-10CD9F8A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5486"/>
              <a:ext cx="62" cy="63"/>
            </a:xfrm>
            <a:custGeom>
              <a:avLst/>
              <a:gdLst>
                <a:gd name="T0" fmla="*/ 0 w 140"/>
                <a:gd name="T1" fmla="*/ 69 h 139"/>
                <a:gd name="T2" fmla="*/ 140 w 140"/>
                <a:gd name="T3" fmla="*/ 0 h 139"/>
                <a:gd name="T4" fmla="*/ 140 w 140"/>
                <a:gd name="T5" fmla="*/ 139 h 139"/>
                <a:gd name="T6" fmla="*/ 0 w 140"/>
                <a:gd name="T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9">
                  <a:moveTo>
                    <a:pt x="0" y="69"/>
                  </a:moveTo>
                  <a:lnTo>
                    <a:pt x="140" y="0"/>
                  </a:lnTo>
                  <a:cubicBezTo>
                    <a:pt x="118" y="44"/>
                    <a:pt x="118" y="95"/>
                    <a:pt x="140" y="13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99">
            <a:extLst>
              <a:ext uri="{FF2B5EF4-FFF2-40B4-BE49-F238E27FC236}">
                <a16:creationId xmlns:a16="http://schemas.microsoft.com/office/drawing/2014/main" id="{974E6A51-DDD6-4550-8A81-476458E843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3593" y="8245497"/>
            <a:ext cx="5903913" cy="1147763"/>
            <a:chOff x="3844" y="5096"/>
            <a:chExt cx="3719" cy="723"/>
          </a:xfrm>
        </p:grpSpPr>
        <p:sp>
          <p:nvSpPr>
            <p:cNvPr id="133" name="AutoShape 98">
              <a:extLst>
                <a:ext uri="{FF2B5EF4-FFF2-40B4-BE49-F238E27FC236}">
                  <a16:creationId xmlns:a16="http://schemas.microsoft.com/office/drawing/2014/main" id="{87F2F396-ED43-48E9-8B48-4C1D70C6A1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4" y="5096"/>
              <a:ext cx="3719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00">
              <a:extLst>
                <a:ext uri="{FF2B5EF4-FFF2-40B4-BE49-F238E27FC236}">
                  <a16:creationId xmlns:a16="http://schemas.microsoft.com/office/drawing/2014/main" id="{41487BFF-5964-4275-A541-863784A0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101">
              <a:extLst>
                <a:ext uri="{FF2B5EF4-FFF2-40B4-BE49-F238E27FC236}">
                  <a16:creationId xmlns:a16="http://schemas.microsoft.com/office/drawing/2014/main" id="{92B65629-14AA-4F63-A262-01F3B31F3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02">
              <a:extLst>
                <a:ext uri="{FF2B5EF4-FFF2-40B4-BE49-F238E27FC236}">
                  <a16:creationId xmlns:a16="http://schemas.microsoft.com/office/drawing/2014/main" id="{7A466F12-088C-443C-9105-B69F1C839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Oval 103">
              <a:extLst>
                <a:ext uri="{FF2B5EF4-FFF2-40B4-BE49-F238E27FC236}">
                  <a16:creationId xmlns:a16="http://schemas.microsoft.com/office/drawing/2014/main" id="{C5492A97-FB88-47DE-857B-CB4E9EE7B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104">
              <a:extLst>
                <a:ext uri="{FF2B5EF4-FFF2-40B4-BE49-F238E27FC236}">
                  <a16:creationId xmlns:a16="http://schemas.microsoft.com/office/drawing/2014/main" id="{4A79FF67-B454-452F-9DEF-086E01EBA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Oval 105">
              <a:extLst>
                <a:ext uri="{FF2B5EF4-FFF2-40B4-BE49-F238E27FC236}">
                  <a16:creationId xmlns:a16="http://schemas.microsoft.com/office/drawing/2014/main" id="{B991764B-ED3E-4AC0-8B65-65E39DBC0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06">
              <a:extLst>
                <a:ext uri="{FF2B5EF4-FFF2-40B4-BE49-F238E27FC236}">
                  <a16:creationId xmlns:a16="http://schemas.microsoft.com/office/drawing/2014/main" id="{E9F175DF-B15A-447F-A055-69A3C3602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107">
              <a:extLst>
                <a:ext uri="{FF2B5EF4-FFF2-40B4-BE49-F238E27FC236}">
                  <a16:creationId xmlns:a16="http://schemas.microsoft.com/office/drawing/2014/main" id="{A9498430-3BA9-4216-94E5-BB0980F46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108">
              <a:extLst>
                <a:ext uri="{FF2B5EF4-FFF2-40B4-BE49-F238E27FC236}">
                  <a16:creationId xmlns:a16="http://schemas.microsoft.com/office/drawing/2014/main" id="{BF8098A4-6D8A-4CF2-882B-805CADB0E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Oval 109">
              <a:extLst>
                <a:ext uri="{FF2B5EF4-FFF2-40B4-BE49-F238E27FC236}">
                  <a16:creationId xmlns:a16="http://schemas.microsoft.com/office/drawing/2014/main" id="{D7E3C67A-505D-42F9-BE9D-6C99C4622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val 110">
              <a:extLst>
                <a:ext uri="{FF2B5EF4-FFF2-40B4-BE49-F238E27FC236}">
                  <a16:creationId xmlns:a16="http://schemas.microsoft.com/office/drawing/2014/main" id="{B22A90CA-0DB8-4B36-A46F-4A72E1301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Oval 111">
              <a:extLst>
                <a:ext uri="{FF2B5EF4-FFF2-40B4-BE49-F238E27FC236}">
                  <a16:creationId xmlns:a16="http://schemas.microsoft.com/office/drawing/2014/main" id="{F367B091-E1FF-4EAB-B4BF-573F2D7C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12">
              <a:extLst>
                <a:ext uri="{FF2B5EF4-FFF2-40B4-BE49-F238E27FC236}">
                  <a16:creationId xmlns:a16="http://schemas.microsoft.com/office/drawing/2014/main" id="{FD0E01CD-DA62-40DF-AC2E-DBAA5B08A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113">
              <a:extLst>
                <a:ext uri="{FF2B5EF4-FFF2-40B4-BE49-F238E27FC236}">
                  <a16:creationId xmlns:a16="http://schemas.microsoft.com/office/drawing/2014/main" id="{56D0BB99-05ED-4F95-A026-C846C653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14">
              <a:extLst>
                <a:ext uri="{FF2B5EF4-FFF2-40B4-BE49-F238E27FC236}">
                  <a16:creationId xmlns:a16="http://schemas.microsoft.com/office/drawing/2014/main" id="{2CBB0633-DF1C-4466-8842-281E7557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val 115">
              <a:extLst>
                <a:ext uri="{FF2B5EF4-FFF2-40B4-BE49-F238E27FC236}">
                  <a16:creationId xmlns:a16="http://schemas.microsoft.com/office/drawing/2014/main" id="{2E432DD9-4ED2-4629-9749-F56D453A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Oval 116">
              <a:extLst>
                <a:ext uri="{FF2B5EF4-FFF2-40B4-BE49-F238E27FC236}">
                  <a16:creationId xmlns:a16="http://schemas.microsoft.com/office/drawing/2014/main" id="{4C8562A0-5E57-4D4B-ADDB-C28C937CE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Oval 117">
              <a:extLst>
                <a:ext uri="{FF2B5EF4-FFF2-40B4-BE49-F238E27FC236}">
                  <a16:creationId xmlns:a16="http://schemas.microsoft.com/office/drawing/2014/main" id="{FBD56615-9616-4AB7-9D3A-947EE142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Oval 118">
              <a:extLst>
                <a:ext uri="{FF2B5EF4-FFF2-40B4-BE49-F238E27FC236}">
                  <a16:creationId xmlns:a16="http://schemas.microsoft.com/office/drawing/2014/main" id="{EC2EE3D4-7D57-46E8-868F-DEFA915A6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val 119">
              <a:extLst>
                <a:ext uri="{FF2B5EF4-FFF2-40B4-BE49-F238E27FC236}">
                  <a16:creationId xmlns:a16="http://schemas.microsoft.com/office/drawing/2014/main" id="{CC4FA8B1-9C5D-4178-A3B2-0D9DF549F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20">
              <a:extLst>
                <a:ext uri="{FF2B5EF4-FFF2-40B4-BE49-F238E27FC236}">
                  <a16:creationId xmlns:a16="http://schemas.microsoft.com/office/drawing/2014/main" id="{D422C5B9-F901-43B8-B6B5-D6E79CEF2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21">
              <a:extLst>
                <a:ext uri="{FF2B5EF4-FFF2-40B4-BE49-F238E27FC236}">
                  <a16:creationId xmlns:a16="http://schemas.microsoft.com/office/drawing/2014/main" id="{E62DAA90-5180-43B8-9D8E-98F8D67DE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22">
              <a:extLst>
                <a:ext uri="{FF2B5EF4-FFF2-40B4-BE49-F238E27FC236}">
                  <a16:creationId xmlns:a16="http://schemas.microsoft.com/office/drawing/2014/main" id="{C4C5A52B-BB31-43F7-98D0-B820AFDF0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23">
              <a:extLst>
                <a:ext uri="{FF2B5EF4-FFF2-40B4-BE49-F238E27FC236}">
                  <a16:creationId xmlns:a16="http://schemas.microsoft.com/office/drawing/2014/main" id="{691DB822-E0EA-4378-A4AE-1B0EA804E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24">
              <a:extLst>
                <a:ext uri="{FF2B5EF4-FFF2-40B4-BE49-F238E27FC236}">
                  <a16:creationId xmlns:a16="http://schemas.microsoft.com/office/drawing/2014/main" id="{1F0BCE08-A4E9-4A98-B100-F0BB9480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25">
              <a:extLst>
                <a:ext uri="{FF2B5EF4-FFF2-40B4-BE49-F238E27FC236}">
                  <a16:creationId xmlns:a16="http://schemas.microsoft.com/office/drawing/2014/main" id="{2ED744B0-02D6-4A24-914F-453A8F32B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26">
              <a:extLst>
                <a:ext uri="{FF2B5EF4-FFF2-40B4-BE49-F238E27FC236}">
                  <a16:creationId xmlns:a16="http://schemas.microsoft.com/office/drawing/2014/main" id="{DE5E514C-24DB-4F46-BD95-739471A0B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27">
              <a:extLst>
                <a:ext uri="{FF2B5EF4-FFF2-40B4-BE49-F238E27FC236}">
                  <a16:creationId xmlns:a16="http://schemas.microsoft.com/office/drawing/2014/main" id="{D0CD4339-FA68-44B1-AC7D-8DF46E099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28">
              <a:extLst>
                <a:ext uri="{FF2B5EF4-FFF2-40B4-BE49-F238E27FC236}">
                  <a16:creationId xmlns:a16="http://schemas.microsoft.com/office/drawing/2014/main" id="{D7AE26DB-5547-4012-B1F4-F07CAF3DB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29">
              <a:extLst>
                <a:ext uri="{FF2B5EF4-FFF2-40B4-BE49-F238E27FC236}">
                  <a16:creationId xmlns:a16="http://schemas.microsoft.com/office/drawing/2014/main" id="{77E978A3-4508-4369-A79B-58137B5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30">
              <a:extLst>
                <a:ext uri="{FF2B5EF4-FFF2-40B4-BE49-F238E27FC236}">
                  <a16:creationId xmlns:a16="http://schemas.microsoft.com/office/drawing/2014/main" id="{475FC33D-4873-4DB3-B3AD-80A467DF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31">
              <a:extLst>
                <a:ext uri="{FF2B5EF4-FFF2-40B4-BE49-F238E27FC236}">
                  <a16:creationId xmlns:a16="http://schemas.microsoft.com/office/drawing/2014/main" id="{B311B1F7-0411-4C4C-8BFE-D20718920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Oval 132">
              <a:extLst>
                <a:ext uri="{FF2B5EF4-FFF2-40B4-BE49-F238E27FC236}">
                  <a16:creationId xmlns:a16="http://schemas.microsoft.com/office/drawing/2014/main" id="{39F68B9B-D7E2-444B-956F-F50CAD909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33">
              <a:extLst>
                <a:ext uri="{FF2B5EF4-FFF2-40B4-BE49-F238E27FC236}">
                  <a16:creationId xmlns:a16="http://schemas.microsoft.com/office/drawing/2014/main" id="{2ADAF5D7-4971-497C-860C-3D8B990C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34">
              <a:extLst>
                <a:ext uri="{FF2B5EF4-FFF2-40B4-BE49-F238E27FC236}">
                  <a16:creationId xmlns:a16="http://schemas.microsoft.com/office/drawing/2014/main" id="{28683928-21E9-45D3-B362-5FF8F938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35">
              <a:extLst>
                <a:ext uri="{FF2B5EF4-FFF2-40B4-BE49-F238E27FC236}">
                  <a16:creationId xmlns:a16="http://schemas.microsoft.com/office/drawing/2014/main" id="{4015DBBD-E3E1-4A37-8146-ABEB330DE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36">
              <a:extLst>
                <a:ext uri="{FF2B5EF4-FFF2-40B4-BE49-F238E27FC236}">
                  <a16:creationId xmlns:a16="http://schemas.microsoft.com/office/drawing/2014/main" id="{BE87CD9A-4935-4A92-83FB-02F7AFB12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37">
              <a:extLst>
                <a:ext uri="{FF2B5EF4-FFF2-40B4-BE49-F238E27FC236}">
                  <a16:creationId xmlns:a16="http://schemas.microsoft.com/office/drawing/2014/main" id="{113C0A1F-961B-40A9-8D2F-007CDBBD0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Oval 138">
              <a:extLst>
                <a:ext uri="{FF2B5EF4-FFF2-40B4-BE49-F238E27FC236}">
                  <a16:creationId xmlns:a16="http://schemas.microsoft.com/office/drawing/2014/main" id="{611A5011-2D12-40DB-8065-AC74B55E0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39">
              <a:extLst>
                <a:ext uri="{FF2B5EF4-FFF2-40B4-BE49-F238E27FC236}">
                  <a16:creationId xmlns:a16="http://schemas.microsoft.com/office/drawing/2014/main" id="{A29A45F0-5697-477B-99D4-47ED6A50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40">
              <a:extLst>
                <a:ext uri="{FF2B5EF4-FFF2-40B4-BE49-F238E27FC236}">
                  <a16:creationId xmlns:a16="http://schemas.microsoft.com/office/drawing/2014/main" id="{94CF23E2-0B6B-451B-A5CE-42C2292E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41">
              <a:extLst>
                <a:ext uri="{FF2B5EF4-FFF2-40B4-BE49-F238E27FC236}">
                  <a16:creationId xmlns:a16="http://schemas.microsoft.com/office/drawing/2014/main" id="{D484721C-1797-4F33-9394-6D2C678C9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42">
              <a:extLst>
                <a:ext uri="{FF2B5EF4-FFF2-40B4-BE49-F238E27FC236}">
                  <a16:creationId xmlns:a16="http://schemas.microsoft.com/office/drawing/2014/main" id="{44672F54-400A-4A79-BE03-606CA0FE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43">
              <a:extLst>
                <a:ext uri="{FF2B5EF4-FFF2-40B4-BE49-F238E27FC236}">
                  <a16:creationId xmlns:a16="http://schemas.microsoft.com/office/drawing/2014/main" id="{6DF4987B-CBCE-47B4-BE67-3E0889290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44">
              <a:extLst>
                <a:ext uri="{FF2B5EF4-FFF2-40B4-BE49-F238E27FC236}">
                  <a16:creationId xmlns:a16="http://schemas.microsoft.com/office/drawing/2014/main" id="{7D8631D6-B2D6-4461-BE21-2089EC32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val 145">
              <a:extLst>
                <a:ext uri="{FF2B5EF4-FFF2-40B4-BE49-F238E27FC236}">
                  <a16:creationId xmlns:a16="http://schemas.microsoft.com/office/drawing/2014/main" id="{7302622C-3F12-40D7-A02A-A18313054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46">
              <a:extLst>
                <a:ext uri="{FF2B5EF4-FFF2-40B4-BE49-F238E27FC236}">
                  <a16:creationId xmlns:a16="http://schemas.microsoft.com/office/drawing/2014/main" id="{3CC2AE0A-5F82-40AD-AC0D-1D31729E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47">
              <a:extLst>
                <a:ext uri="{FF2B5EF4-FFF2-40B4-BE49-F238E27FC236}">
                  <a16:creationId xmlns:a16="http://schemas.microsoft.com/office/drawing/2014/main" id="{19DA8642-3BA3-44E8-9476-0AABADBC8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48">
              <a:extLst>
                <a:ext uri="{FF2B5EF4-FFF2-40B4-BE49-F238E27FC236}">
                  <a16:creationId xmlns:a16="http://schemas.microsoft.com/office/drawing/2014/main" id="{BCE556DC-88C5-4771-9BC0-4A9432400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49">
              <a:extLst>
                <a:ext uri="{FF2B5EF4-FFF2-40B4-BE49-F238E27FC236}">
                  <a16:creationId xmlns:a16="http://schemas.microsoft.com/office/drawing/2014/main" id="{ADEAC159-3C45-4A2A-A91F-2F0B75C9F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50">
              <a:extLst>
                <a:ext uri="{FF2B5EF4-FFF2-40B4-BE49-F238E27FC236}">
                  <a16:creationId xmlns:a16="http://schemas.microsoft.com/office/drawing/2014/main" id="{F7A08D72-9439-4B1D-9525-DB1BA6837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51">
              <a:extLst>
                <a:ext uri="{FF2B5EF4-FFF2-40B4-BE49-F238E27FC236}">
                  <a16:creationId xmlns:a16="http://schemas.microsoft.com/office/drawing/2014/main" id="{EBDD054F-2CBA-4F0D-A640-6C4BBA39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52">
              <a:extLst>
                <a:ext uri="{FF2B5EF4-FFF2-40B4-BE49-F238E27FC236}">
                  <a16:creationId xmlns:a16="http://schemas.microsoft.com/office/drawing/2014/main" id="{C97CFA0E-6F2B-4D51-AB8C-34F314AFC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53">
              <a:extLst>
                <a:ext uri="{FF2B5EF4-FFF2-40B4-BE49-F238E27FC236}">
                  <a16:creationId xmlns:a16="http://schemas.microsoft.com/office/drawing/2014/main" id="{DB886601-58B3-4335-98B8-76C29D2D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54">
              <a:extLst>
                <a:ext uri="{FF2B5EF4-FFF2-40B4-BE49-F238E27FC236}">
                  <a16:creationId xmlns:a16="http://schemas.microsoft.com/office/drawing/2014/main" id="{EC486C17-981D-48E9-926B-73234C09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55">
              <a:extLst>
                <a:ext uri="{FF2B5EF4-FFF2-40B4-BE49-F238E27FC236}">
                  <a16:creationId xmlns:a16="http://schemas.microsoft.com/office/drawing/2014/main" id="{9B2BA1C9-0FC6-470B-ABE9-C2477B4C8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56">
              <a:extLst>
                <a:ext uri="{FF2B5EF4-FFF2-40B4-BE49-F238E27FC236}">
                  <a16:creationId xmlns:a16="http://schemas.microsoft.com/office/drawing/2014/main" id="{64F6B998-031F-43A2-B3DF-D66CD0FF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57">
              <a:extLst>
                <a:ext uri="{FF2B5EF4-FFF2-40B4-BE49-F238E27FC236}">
                  <a16:creationId xmlns:a16="http://schemas.microsoft.com/office/drawing/2014/main" id="{26FF4E97-9CE7-4AA8-B763-6AECDAFA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58">
              <a:extLst>
                <a:ext uri="{FF2B5EF4-FFF2-40B4-BE49-F238E27FC236}">
                  <a16:creationId xmlns:a16="http://schemas.microsoft.com/office/drawing/2014/main" id="{AF35298E-7458-43C0-B919-1425BE5AF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5507"/>
              <a:ext cx="76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59">
              <a:extLst>
                <a:ext uri="{FF2B5EF4-FFF2-40B4-BE49-F238E27FC236}">
                  <a16:creationId xmlns:a16="http://schemas.microsoft.com/office/drawing/2014/main" id="{071C441B-21D3-4257-B7B2-20F3F1271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5507"/>
              <a:ext cx="76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Oval 160">
              <a:extLst>
                <a:ext uri="{FF2B5EF4-FFF2-40B4-BE49-F238E27FC236}">
                  <a16:creationId xmlns:a16="http://schemas.microsoft.com/office/drawing/2014/main" id="{53D6DF1E-6E7C-4CFD-9DC5-3F0E915DA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5507"/>
              <a:ext cx="77" cy="77"/>
            </a:xfrm>
            <a:prstGeom prst="ellipse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Oval 161">
              <a:extLst>
                <a:ext uri="{FF2B5EF4-FFF2-40B4-BE49-F238E27FC236}">
                  <a16:creationId xmlns:a16="http://schemas.microsoft.com/office/drawing/2014/main" id="{E4ABD7D4-6F98-407B-9566-4A198D25C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5507"/>
              <a:ext cx="77" cy="7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62">
              <a:extLst>
                <a:ext uri="{FF2B5EF4-FFF2-40B4-BE49-F238E27FC236}">
                  <a16:creationId xmlns:a16="http://schemas.microsoft.com/office/drawing/2014/main" id="{2B89E1E8-AC61-41CF-979F-D76EBE4EC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val 163">
              <a:extLst>
                <a:ext uri="{FF2B5EF4-FFF2-40B4-BE49-F238E27FC236}">
                  <a16:creationId xmlns:a16="http://schemas.microsoft.com/office/drawing/2014/main" id="{FB2BDD22-C101-4B46-AAF5-05A628E7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Oval 164">
              <a:extLst>
                <a:ext uri="{FF2B5EF4-FFF2-40B4-BE49-F238E27FC236}">
                  <a16:creationId xmlns:a16="http://schemas.microsoft.com/office/drawing/2014/main" id="{A64EE741-46A5-4520-9071-37242860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5339"/>
              <a:ext cx="57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65">
              <a:extLst>
                <a:ext uri="{FF2B5EF4-FFF2-40B4-BE49-F238E27FC236}">
                  <a16:creationId xmlns:a16="http://schemas.microsoft.com/office/drawing/2014/main" id="{5D1D1BF0-6652-4E01-97D6-876F7E7EF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" y="5339"/>
              <a:ext cx="57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Oval 166">
              <a:extLst>
                <a:ext uri="{FF2B5EF4-FFF2-40B4-BE49-F238E27FC236}">
                  <a16:creationId xmlns:a16="http://schemas.microsoft.com/office/drawing/2014/main" id="{37D19FFE-95D8-4FF9-8EC7-A229EF6A9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167">
              <a:extLst>
                <a:ext uri="{FF2B5EF4-FFF2-40B4-BE49-F238E27FC236}">
                  <a16:creationId xmlns:a16="http://schemas.microsoft.com/office/drawing/2014/main" id="{CAD40724-DCCC-4013-BEDB-F8A018571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Oval 168">
              <a:extLst>
                <a:ext uri="{FF2B5EF4-FFF2-40B4-BE49-F238E27FC236}">
                  <a16:creationId xmlns:a16="http://schemas.microsoft.com/office/drawing/2014/main" id="{16047FE0-0039-411D-B810-5D0EF360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Oval 169">
              <a:extLst>
                <a:ext uri="{FF2B5EF4-FFF2-40B4-BE49-F238E27FC236}">
                  <a16:creationId xmlns:a16="http://schemas.microsoft.com/office/drawing/2014/main" id="{AFA49DE4-4B1F-4334-8253-8896E27B1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Oval 170">
              <a:extLst>
                <a:ext uri="{FF2B5EF4-FFF2-40B4-BE49-F238E27FC236}">
                  <a16:creationId xmlns:a16="http://schemas.microsoft.com/office/drawing/2014/main" id="{6B2DC0D8-099F-4E9A-AA20-2C0FA3859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171">
              <a:extLst>
                <a:ext uri="{FF2B5EF4-FFF2-40B4-BE49-F238E27FC236}">
                  <a16:creationId xmlns:a16="http://schemas.microsoft.com/office/drawing/2014/main" id="{6AB8D982-5094-42FB-8CC7-15C85D831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Oval 172">
              <a:extLst>
                <a:ext uri="{FF2B5EF4-FFF2-40B4-BE49-F238E27FC236}">
                  <a16:creationId xmlns:a16="http://schemas.microsoft.com/office/drawing/2014/main" id="{5E220774-4262-4009-BF12-95A5D0A3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Oval 173">
              <a:extLst>
                <a:ext uri="{FF2B5EF4-FFF2-40B4-BE49-F238E27FC236}">
                  <a16:creationId xmlns:a16="http://schemas.microsoft.com/office/drawing/2014/main" id="{B666C4C4-6896-43DC-BE6F-72069DC38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Oval 174">
              <a:extLst>
                <a:ext uri="{FF2B5EF4-FFF2-40B4-BE49-F238E27FC236}">
                  <a16:creationId xmlns:a16="http://schemas.microsoft.com/office/drawing/2014/main" id="{C7EFABBC-C1EB-4AA9-A983-3B18C269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" y="5339"/>
              <a:ext cx="57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Oval 175">
              <a:extLst>
                <a:ext uri="{FF2B5EF4-FFF2-40B4-BE49-F238E27FC236}">
                  <a16:creationId xmlns:a16="http://schemas.microsoft.com/office/drawing/2014/main" id="{76B31ABA-3892-4DA7-B9FE-9E19B70E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" y="5339"/>
              <a:ext cx="57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Oval 176">
              <a:extLst>
                <a:ext uri="{FF2B5EF4-FFF2-40B4-BE49-F238E27FC236}">
                  <a16:creationId xmlns:a16="http://schemas.microsoft.com/office/drawing/2014/main" id="{EE408CF1-64FB-4417-AD79-071EA3F99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val 177">
              <a:extLst>
                <a:ext uri="{FF2B5EF4-FFF2-40B4-BE49-F238E27FC236}">
                  <a16:creationId xmlns:a16="http://schemas.microsoft.com/office/drawing/2014/main" id="{B9D9D4F7-B4BC-462D-9A98-7211AF2E0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178">
              <a:extLst>
                <a:ext uri="{FF2B5EF4-FFF2-40B4-BE49-F238E27FC236}">
                  <a16:creationId xmlns:a16="http://schemas.microsoft.com/office/drawing/2014/main" id="{8E172D9B-B18D-403E-B315-2C8BEA1C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0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179">
              <a:extLst>
                <a:ext uri="{FF2B5EF4-FFF2-40B4-BE49-F238E27FC236}">
                  <a16:creationId xmlns:a16="http://schemas.microsoft.com/office/drawing/2014/main" id="{AF8A1AE8-81A8-4D2A-B99E-EE76A883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0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val 180">
              <a:extLst>
                <a:ext uri="{FF2B5EF4-FFF2-40B4-BE49-F238E27FC236}">
                  <a16:creationId xmlns:a16="http://schemas.microsoft.com/office/drawing/2014/main" id="{E26948E0-4A75-472D-9E6F-F50F5B463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181">
              <a:extLst>
                <a:ext uri="{FF2B5EF4-FFF2-40B4-BE49-F238E27FC236}">
                  <a16:creationId xmlns:a16="http://schemas.microsoft.com/office/drawing/2014/main" id="{CE64722A-BC5F-4C92-B0D3-24D81EC70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182">
              <a:extLst>
                <a:ext uri="{FF2B5EF4-FFF2-40B4-BE49-F238E27FC236}">
                  <a16:creationId xmlns:a16="http://schemas.microsoft.com/office/drawing/2014/main" id="{06353607-295E-456B-AB87-17C2A1EA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" y="5339"/>
              <a:ext cx="57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183">
              <a:extLst>
                <a:ext uri="{FF2B5EF4-FFF2-40B4-BE49-F238E27FC236}">
                  <a16:creationId xmlns:a16="http://schemas.microsoft.com/office/drawing/2014/main" id="{AE52D417-4CCA-4A20-ABC1-C0AF50513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4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184">
              <a:extLst>
                <a:ext uri="{FF2B5EF4-FFF2-40B4-BE49-F238E27FC236}">
                  <a16:creationId xmlns:a16="http://schemas.microsoft.com/office/drawing/2014/main" id="{5E0C8D90-E07E-486C-A8FD-F865A322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Oval 185">
              <a:extLst>
                <a:ext uri="{FF2B5EF4-FFF2-40B4-BE49-F238E27FC236}">
                  <a16:creationId xmlns:a16="http://schemas.microsoft.com/office/drawing/2014/main" id="{CFC8701E-6F86-45CA-B029-337ADCFE7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val 186">
              <a:extLst>
                <a:ext uri="{FF2B5EF4-FFF2-40B4-BE49-F238E27FC236}">
                  <a16:creationId xmlns:a16="http://schemas.microsoft.com/office/drawing/2014/main" id="{7E0754FA-F329-4081-9485-664D93DC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val 187">
              <a:extLst>
                <a:ext uri="{FF2B5EF4-FFF2-40B4-BE49-F238E27FC236}">
                  <a16:creationId xmlns:a16="http://schemas.microsoft.com/office/drawing/2014/main" id="{BB0DE9C3-70F2-4D51-BC17-45D147369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Oval 188">
              <a:extLst>
                <a:ext uri="{FF2B5EF4-FFF2-40B4-BE49-F238E27FC236}">
                  <a16:creationId xmlns:a16="http://schemas.microsoft.com/office/drawing/2014/main" id="{69B75810-1F7E-4972-92EE-0849CB7E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189">
              <a:extLst>
                <a:ext uri="{FF2B5EF4-FFF2-40B4-BE49-F238E27FC236}">
                  <a16:creationId xmlns:a16="http://schemas.microsoft.com/office/drawing/2014/main" id="{A77E143D-68E0-43A9-94D3-4284AB94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Oval 190">
              <a:extLst>
                <a:ext uri="{FF2B5EF4-FFF2-40B4-BE49-F238E27FC236}">
                  <a16:creationId xmlns:a16="http://schemas.microsoft.com/office/drawing/2014/main" id="{CFC2C1EC-B540-43E9-95D5-27B809E1A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191">
              <a:extLst>
                <a:ext uri="{FF2B5EF4-FFF2-40B4-BE49-F238E27FC236}">
                  <a16:creationId xmlns:a16="http://schemas.microsoft.com/office/drawing/2014/main" id="{42A9EF51-E27B-4712-87BD-377BF5105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Oval 192">
              <a:extLst>
                <a:ext uri="{FF2B5EF4-FFF2-40B4-BE49-F238E27FC236}">
                  <a16:creationId xmlns:a16="http://schemas.microsoft.com/office/drawing/2014/main" id="{F2706057-8A6A-4B17-ACAD-E85E32E8C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Oval 193">
              <a:extLst>
                <a:ext uri="{FF2B5EF4-FFF2-40B4-BE49-F238E27FC236}">
                  <a16:creationId xmlns:a16="http://schemas.microsoft.com/office/drawing/2014/main" id="{8BD8E112-A853-4FB2-844F-FDADD8CF6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Oval 194">
              <a:extLst>
                <a:ext uri="{FF2B5EF4-FFF2-40B4-BE49-F238E27FC236}">
                  <a16:creationId xmlns:a16="http://schemas.microsoft.com/office/drawing/2014/main" id="{9D134AED-2BA1-4DE1-B7C1-007A609DF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195">
              <a:extLst>
                <a:ext uri="{FF2B5EF4-FFF2-40B4-BE49-F238E27FC236}">
                  <a16:creationId xmlns:a16="http://schemas.microsoft.com/office/drawing/2014/main" id="{9839289F-8639-4A6C-A860-773A3C439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Oval 196">
              <a:extLst>
                <a:ext uri="{FF2B5EF4-FFF2-40B4-BE49-F238E27FC236}">
                  <a16:creationId xmlns:a16="http://schemas.microsoft.com/office/drawing/2014/main" id="{494BBBEA-8559-4369-9C1F-099501833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" y="5339"/>
              <a:ext cx="57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Oval 197">
              <a:extLst>
                <a:ext uri="{FF2B5EF4-FFF2-40B4-BE49-F238E27FC236}">
                  <a16:creationId xmlns:a16="http://schemas.microsoft.com/office/drawing/2014/main" id="{15C592C5-AAFB-4C90-883F-765841803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" y="5339"/>
              <a:ext cx="57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Oval 198">
              <a:extLst>
                <a:ext uri="{FF2B5EF4-FFF2-40B4-BE49-F238E27FC236}">
                  <a16:creationId xmlns:a16="http://schemas.microsoft.com/office/drawing/2014/main" id="{752BD277-C6EF-4670-870F-FA79A9940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4" y="5339"/>
              <a:ext cx="57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Oval 199">
              <a:extLst>
                <a:ext uri="{FF2B5EF4-FFF2-40B4-BE49-F238E27FC236}">
                  <a16:creationId xmlns:a16="http://schemas.microsoft.com/office/drawing/2014/main" id="{6461B3FB-E238-47A8-AFDF-FC8F9086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4" y="5339"/>
              <a:ext cx="57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Oval 200">
              <a:extLst>
                <a:ext uri="{FF2B5EF4-FFF2-40B4-BE49-F238E27FC236}">
                  <a16:creationId xmlns:a16="http://schemas.microsoft.com/office/drawing/2014/main" id="{5C2115D8-D918-4B38-A372-7CAECB268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" y="5339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Oval 201">
              <a:extLst>
                <a:ext uri="{FF2B5EF4-FFF2-40B4-BE49-F238E27FC236}">
                  <a16:creationId xmlns:a16="http://schemas.microsoft.com/office/drawing/2014/main" id="{7C86050D-8A6D-4C2C-BFD4-1BA016970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" y="5339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Oval 202">
              <a:extLst>
                <a:ext uri="{FF2B5EF4-FFF2-40B4-BE49-F238E27FC236}">
                  <a16:creationId xmlns:a16="http://schemas.microsoft.com/office/drawing/2014/main" id="{24529D42-3862-40A5-B504-E0DE9C17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5335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Oval 203">
              <a:extLst>
                <a:ext uri="{FF2B5EF4-FFF2-40B4-BE49-F238E27FC236}">
                  <a16:creationId xmlns:a16="http://schemas.microsoft.com/office/drawing/2014/main" id="{36D83DC1-FF44-4CF8-B20E-D9A61D9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5335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Oval 204">
              <a:extLst>
                <a:ext uri="{FF2B5EF4-FFF2-40B4-BE49-F238E27FC236}">
                  <a16:creationId xmlns:a16="http://schemas.microsoft.com/office/drawing/2014/main" id="{3DC96447-757C-47C7-B053-451BE0EF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5335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Oval 205">
              <a:extLst>
                <a:ext uri="{FF2B5EF4-FFF2-40B4-BE49-F238E27FC236}">
                  <a16:creationId xmlns:a16="http://schemas.microsoft.com/office/drawing/2014/main" id="{7C5EAC73-DEDF-49A4-B6CA-8C6D9EDDC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5335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Oval 206">
              <a:extLst>
                <a:ext uri="{FF2B5EF4-FFF2-40B4-BE49-F238E27FC236}">
                  <a16:creationId xmlns:a16="http://schemas.microsoft.com/office/drawing/2014/main" id="{0F57EB0E-BBE7-411E-BFB9-7612EBDC8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5335"/>
              <a:ext cx="57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Oval 207">
              <a:extLst>
                <a:ext uri="{FF2B5EF4-FFF2-40B4-BE49-F238E27FC236}">
                  <a16:creationId xmlns:a16="http://schemas.microsoft.com/office/drawing/2014/main" id="{2D56FE63-1710-4C9F-B81F-4F63E6E8C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5335"/>
              <a:ext cx="57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Oval 208">
              <a:extLst>
                <a:ext uri="{FF2B5EF4-FFF2-40B4-BE49-F238E27FC236}">
                  <a16:creationId xmlns:a16="http://schemas.microsoft.com/office/drawing/2014/main" id="{CF5D8344-9889-4398-A9D9-8D17617F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5335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Oval 209">
              <a:extLst>
                <a:ext uri="{FF2B5EF4-FFF2-40B4-BE49-F238E27FC236}">
                  <a16:creationId xmlns:a16="http://schemas.microsoft.com/office/drawing/2014/main" id="{07EFF825-3509-4B15-B2AA-58AAE6327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5335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210">
              <a:extLst>
                <a:ext uri="{FF2B5EF4-FFF2-40B4-BE49-F238E27FC236}">
                  <a16:creationId xmlns:a16="http://schemas.microsoft.com/office/drawing/2014/main" id="{5CB971B3-9DD4-48C6-8459-A8562A44E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5335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Oval 211">
              <a:extLst>
                <a:ext uri="{FF2B5EF4-FFF2-40B4-BE49-F238E27FC236}">
                  <a16:creationId xmlns:a16="http://schemas.microsoft.com/office/drawing/2014/main" id="{1C431DAB-CEA0-4290-B1AF-F060A3D8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5335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Oval 212">
              <a:extLst>
                <a:ext uri="{FF2B5EF4-FFF2-40B4-BE49-F238E27FC236}">
                  <a16:creationId xmlns:a16="http://schemas.microsoft.com/office/drawing/2014/main" id="{69EF1A2F-45F7-4007-B353-7222A54FC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5335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Oval 213">
              <a:extLst>
                <a:ext uri="{FF2B5EF4-FFF2-40B4-BE49-F238E27FC236}">
                  <a16:creationId xmlns:a16="http://schemas.microsoft.com/office/drawing/2014/main" id="{59FC2993-20ED-4AF5-A3B5-5E0103DF4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5335"/>
              <a:ext cx="57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Oval 214">
              <a:extLst>
                <a:ext uri="{FF2B5EF4-FFF2-40B4-BE49-F238E27FC236}">
                  <a16:creationId xmlns:a16="http://schemas.microsoft.com/office/drawing/2014/main" id="{8D2075F9-CDBD-4D82-A69D-EAB221D4F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5335"/>
              <a:ext cx="56" cy="57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Oval 215">
              <a:extLst>
                <a:ext uri="{FF2B5EF4-FFF2-40B4-BE49-F238E27FC236}">
                  <a16:creationId xmlns:a16="http://schemas.microsoft.com/office/drawing/2014/main" id="{A2E856AD-4945-43EE-A387-42B9A45BA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5335"/>
              <a:ext cx="56" cy="57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216">
              <a:extLst>
                <a:ext uri="{FF2B5EF4-FFF2-40B4-BE49-F238E27FC236}">
                  <a16:creationId xmlns:a16="http://schemas.microsoft.com/office/drawing/2014/main" id="{E0752941-2758-40EC-BCAF-B5396B3C7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" y="5116"/>
              <a:ext cx="736" cy="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Rectangle 217">
              <a:extLst>
                <a:ext uri="{FF2B5EF4-FFF2-40B4-BE49-F238E27FC236}">
                  <a16:creationId xmlns:a16="http://schemas.microsoft.com/office/drawing/2014/main" id="{EA6447EC-0354-48AE-B6CE-30878BC06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" y="5116"/>
              <a:ext cx="736" cy="22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Rectangle 218">
              <a:extLst>
                <a:ext uri="{FF2B5EF4-FFF2-40B4-BE49-F238E27FC236}">
                  <a16:creationId xmlns:a16="http://schemas.microsoft.com/office/drawing/2014/main" id="{8E3D1209-2D61-49C1-8EC6-70DE5C2FA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" y="5176"/>
              <a:ext cx="16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3" name="Rectangle 219">
              <a:extLst>
                <a:ext uri="{FF2B5EF4-FFF2-40B4-BE49-F238E27FC236}">
                  <a16:creationId xmlns:a16="http://schemas.microsoft.com/office/drawing/2014/main" id="{DF9F3407-EC5E-47EB-B799-E3F28409E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2" y="5176"/>
              <a:ext cx="7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Rectangle 220">
              <a:extLst>
                <a:ext uri="{FF2B5EF4-FFF2-40B4-BE49-F238E27FC236}">
                  <a16:creationId xmlns:a16="http://schemas.microsoft.com/office/drawing/2014/main" id="{B96C04E6-4725-4349-9978-631C1591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" y="5176"/>
              <a:ext cx="8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5" name="Rectangle 221">
              <a:extLst>
                <a:ext uri="{FF2B5EF4-FFF2-40B4-BE49-F238E27FC236}">
                  <a16:creationId xmlns:a16="http://schemas.microsoft.com/office/drawing/2014/main" id="{E6442736-20FC-4789-BF1C-C0CEABD9D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" y="5116"/>
              <a:ext cx="1406" cy="221"/>
            </a:xfrm>
            <a:prstGeom prst="rect">
              <a:avLst/>
            </a:prstGeom>
            <a:solidFill>
              <a:srgbClr val="6AB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Rectangle 222">
              <a:extLst>
                <a:ext uri="{FF2B5EF4-FFF2-40B4-BE49-F238E27FC236}">
                  <a16:creationId xmlns:a16="http://schemas.microsoft.com/office/drawing/2014/main" id="{71B7EA54-34DF-4012-96EF-2F28648D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" y="5116"/>
              <a:ext cx="1406" cy="22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223">
              <a:extLst>
                <a:ext uri="{FF2B5EF4-FFF2-40B4-BE49-F238E27FC236}">
                  <a16:creationId xmlns:a16="http://schemas.microsoft.com/office/drawing/2014/main" id="{87E195E5-BC32-4AAF-B081-8ECC3310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" y="5176"/>
              <a:ext cx="16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Rectangle 224">
              <a:extLst>
                <a:ext uri="{FF2B5EF4-FFF2-40B4-BE49-F238E27FC236}">
                  <a16:creationId xmlns:a16="http://schemas.microsoft.com/office/drawing/2014/main" id="{1BAEB728-B993-45A9-B0A8-40CBE92E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1" y="5176"/>
              <a:ext cx="7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9" name="Rectangle 225">
              <a:extLst>
                <a:ext uri="{FF2B5EF4-FFF2-40B4-BE49-F238E27FC236}">
                  <a16:creationId xmlns:a16="http://schemas.microsoft.com/office/drawing/2014/main" id="{A7863734-217C-48A8-9233-974E3A8DE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8" y="5176"/>
              <a:ext cx="8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Rectangle 226">
              <a:extLst>
                <a:ext uri="{FF2B5EF4-FFF2-40B4-BE49-F238E27FC236}">
                  <a16:creationId xmlns:a16="http://schemas.microsoft.com/office/drawing/2014/main" id="{2E6513D2-848A-4BF2-802C-D0B0481FD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5392"/>
              <a:ext cx="3401" cy="115"/>
            </a:xfrm>
            <a:prstGeom prst="rect">
              <a:avLst/>
            </a:prstGeom>
            <a:solidFill>
              <a:srgbClr val="B7D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227">
              <a:extLst>
                <a:ext uri="{FF2B5EF4-FFF2-40B4-BE49-F238E27FC236}">
                  <a16:creationId xmlns:a16="http://schemas.microsoft.com/office/drawing/2014/main" id="{136FB0CF-44C6-43D3-9DA5-4F6C63C3D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5392"/>
              <a:ext cx="3401" cy="115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228">
              <a:extLst>
                <a:ext uri="{FF2B5EF4-FFF2-40B4-BE49-F238E27FC236}">
                  <a16:creationId xmlns:a16="http://schemas.microsoft.com/office/drawing/2014/main" id="{2EA0CD5B-330C-444C-B34B-B6505E348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5584"/>
              <a:ext cx="3690" cy="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229">
              <a:extLst>
                <a:ext uri="{FF2B5EF4-FFF2-40B4-BE49-F238E27FC236}">
                  <a16:creationId xmlns:a16="http://schemas.microsoft.com/office/drawing/2014/main" id="{CD175D18-FADB-4C7F-A28B-9E5CEEDF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5584"/>
              <a:ext cx="3690" cy="22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230">
              <a:extLst>
                <a:ext uri="{FF2B5EF4-FFF2-40B4-BE49-F238E27FC236}">
                  <a16:creationId xmlns:a16="http://schemas.microsoft.com/office/drawing/2014/main" id="{2FC0F89B-0359-4055-A2AB-743807E9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" y="5391"/>
              <a:ext cx="242" cy="34"/>
            </a:xfrm>
            <a:custGeom>
              <a:avLst/>
              <a:gdLst>
                <a:gd name="T0" fmla="*/ 0 w 242"/>
                <a:gd name="T1" fmla="*/ 0 h 34"/>
                <a:gd name="T2" fmla="*/ 0 w 242"/>
                <a:gd name="T3" fmla="*/ 34 h 34"/>
                <a:gd name="T4" fmla="*/ 242 w 242"/>
                <a:gd name="T5" fmla="*/ 34 h 34"/>
                <a:gd name="T6" fmla="*/ 242 w 242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4">
                  <a:moveTo>
                    <a:pt x="0" y="0"/>
                  </a:moveTo>
                  <a:lnTo>
                    <a:pt x="0" y="34"/>
                  </a:lnTo>
                  <a:lnTo>
                    <a:pt x="242" y="34"/>
                  </a:lnTo>
                  <a:lnTo>
                    <a:pt x="242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231">
              <a:extLst>
                <a:ext uri="{FF2B5EF4-FFF2-40B4-BE49-F238E27FC236}">
                  <a16:creationId xmlns:a16="http://schemas.microsoft.com/office/drawing/2014/main" id="{78870B23-D59A-4DD1-BD8D-1ED679E4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" y="5395"/>
              <a:ext cx="286" cy="52"/>
            </a:xfrm>
            <a:custGeom>
              <a:avLst/>
              <a:gdLst>
                <a:gd name="T0" fmla="*/ 0 w 286"/>
                <a:gd name="T1" fmla="*/ 0 h 52"/>
                <a:gd name="T2" fmla="*/ 0 w 286"/>
                <a:gd name="T3" fmla="*/ 52 h 52"/>
                <a:gd name="T4" fmla="*/ 286 w 286"/>
                <a:gd name="T5" fmla="*/ 52 h 52"/>
                <a:gd name="T6" fmla="*/ 286 w 286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2">
                  <a:moveTo>
                    <a:pt x="0" y="0"/>
                  </a:moveTo>
                  <a:lnTo>
                    <a:pt x="0" y="52"/>
                  </a:lnTo>
                  <a:lnTo>
                    <a:pt x="286" y="52"/>
                  </a:lnTo>
                  <a:lnTo>
                    <a:pt x="286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232">
              <a:extLst>
                <a:ext uri="{FF2B5EF4-FFF2-40B4-BE49-F238E27FC236}">
                  <a16:creationId xmlns:a16="http://schemas.microsoft.com/office/drawing/2014/main" id="{C564F6F3-FB4C-4529-BC55-7DCB136C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5395"/>
              <a:ext cx="324" cy="76"/>
            </a:xfrm>
            <a:custGeom>
              <a:avLst/>
              <a:gdLst>
                <a:gd name="T0" fmla="*/ 0 w 324"/>
                <a:gd name="T1" fmla="*/ 0 h 76"/>
                <a:gd name="T2" fmla="*/ 0 w 324"/>
                <a:gd name="T3" fmla="*/ 76 h 76"/>
                <a:gd name="T4" fmla="*/ 324 w 324"/>
                <a:gd name="T5" fmla="*/ 76 h 76"/>
                <a:gd name="T6" fmla="*/ 324 w 324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76">
                  <a:moveTo>
                    <a:pt x="0" y="0"/>
                  </a:moveTo>
                  <a:lnTo>
                    <a:pt x="0" y="76"/>
                  </a:lnTo>
                  <a:lnTo>
                    <a:pt x="324" y="76"/>
                  </a:lnTo>
                  <a:lnTo>
                    <a:pt x="324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233">
              <a:extLst>
                <a:ext uri="{FF2B5EF4-FFF2-40B4-BE49-F238E27FC236}">
                  <a16:creationId xmlns:a16="http://schemas.microsoft.com/office/drawing/2014/main" id="{CED595C0-3B89-46BD-ADF5-0924B1332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" y="5395"/>
              <a:ext cx="357" cy="95"/>
            </a:xfrm>
            <a:custGeom>
              <a:avLst/>
              <a:gdLst>
                <a:gd name="T0" fmla="*/ 0 w 357"/>
                <a:gd name="T1" fmla="*/ 0 h 95"/>
                <a:gd name="T2" fmla="*/ 0 w 357"/>
                <a:gd name="T3" fmla="*/ 95 h 95"/>
                <a:gd name="T4" fmla="*/ 357 w 357"/>
                <a:gd name="T5" fmla="*/ 95 h 95"/>
                <a:gd name="T6" fmla="*/ 357 w 35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95">
                  <a:moveTo>
                    <a:pt x="0" y="0"/>
                  </a:moveTo>
                  <a:lnTo>
                    <a:pt x="0" y="95"/>
                  </a:lnTo>
                  <a:lnTo>
                    <a:pt x="357" y="95"/>
                  </a:lnTo>
                  <a:lnTo>
                    <a:pt x="35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Rectangle 234">
              <a:extLst>
                <a:ext uri="{FF2B5EF4-FFF2-40B4-BE49-F238E27FC236}">
                  <a16:creationId xmlns:a16="http://schemas.microsoft.com/office/drawing/2014/main" id="{194BCAC0-700B-4486-8BA7-403C80039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" y="5644"/>
              <a:ext cx="6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Package Substrate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Rectangle 235">
              <a:extLst>
                <a:ext uri="{FF2B5EF4-FFF2-40B4-BE49-F238E27FC236}">
                  <a16:creationId xmlns:a16="http://schemas.microsoft.com/office/drawing/2014/main" id="{948F8132-F9B3-475F-A43E-8FE1C6B62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5399"/>
              <a:ext cx="90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Interposer (e.g. CoWoS)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Rectangle 236">
              <a:extLst>
                <a:ext uri="{FF2B5EF4-FFF2-40B4-BE49-F238E27FC236}">
                  <a16:creationId xmlns:a16="http://schemas.microsoft.com/office/drawing/2014/main" id="{D5CE8361-79BE-42D8-9229-7D250697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5111"/>
              <a:ext cx="735" cy="2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Rectangle 237">
              <a:extLst>
                <a:ext uri="{FF2B5EF4-FFF2-40B4-BE49-F238E27FC236}">
                  <a16:creationId xmlns:a16="http://schemas.microsoft.com/office/drawing/2014/main" id="{66A0249C-0AFB-4BBB-9F34-1A04DA0B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5111"/>
              <a:ext cx="735" cy="22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Rectangle 238">
              <a:extLst>
                <a:ext uri="{FF2B5EF4-FFF2-40B4-BE49-F238E27FC236}">
                  <a16:creationId xmlns:a16="http://schemas.microsoft.com/office/drawing/2014/main" id="{F0629158-C49C-4F43-AE77-084C3849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5171"/>
              <a:ext cx="17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Rectangle 239">
              <a:extLst>
                <a:ext uri="{FF2B5EF4-FFF2-40B4-BE49-F238E27FC236}">
                  <a16:creationId xmlns:a16="http://schemas.microsoft.com/office/drawing/2014/main" id="{992D3F18-CD57-44A7-A564-18D9A3026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5171"/>
              <a:ext cx="8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Rectangle 240">
              <a:extLst>
                <a:ext uri="{FF2B5EF4-FFF2-40B4-BE49-F238E27FC236}">
                  <a16:creationId xmlns:a16="http://schemas.microsoft.com/office/drawing/2014/main" id="{FF1812E4-E4C3-4F35-9E5E-C1E466A0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5171"/>
              <a:ext cx="1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Freeform 241">
              <a:extLst>
                <a:ext uri="{FF2B5EF4-FFF2-40B4-BE49-F238E27FC236}">
                  <a16:creationId xmlns:a16="http://schemas.microsoft.com/office/drawing/2014/main" id="{F14242E3-85F2-43EF-B40F-D850B7AC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5396"/>
              <a:ext cx="242" cy="35"/>
            </a:xfrm>
            <a:custGeom>
              <a:avLst/>
              <a:gdLst>
                <a:gd name="T0" fmla="*/ 0 w 242"/>
                <a:gd name="T1" fmla="*/ 0 h 35"/>
                <a:gd name="T2" fmla="*/ 0 w 242"/>
                <a:gd name="T3" fmla="*/ 35 h 35"/>
                <a:gd name="T4" fmla="*/ 242 w 242"/>
                <a:gd name="T5" fmla="*/ 35 h 35"/>
                <a:gd name="T6" fmla="*/ 242 w 242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35">
                  <a:moveTo>
                    <a:pt x="0" y="0"/>
                  </a:moveTo>
                  <a:lnTo>
                    <a:pt x="0" y="35"/>
                  </a:lnTo>
                  <a:lnTo>
                    <a:pt x="242" y="35"/>
                  </a:lnTo>
                  <a:lnTo>
                    <a:pt x="242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2">
              <a:extLst>
                <a:ext uri="{FF2B5EF4-FFF2-40B4-BE49-F238E27FC236}">
                  <a16:creationId xmlns:a16="http://schemas.microsoft.com/office/drawing/2014/main" id="{BBB67AD5-ED7A-42A0-B9BA-57B13388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5400"/>
              <a:ext cx="286" cy="53"/>
            </a:xfrm>
            <a:custGeom>
              <a:avLst/>
              <a:gdLst>
                <a:gd name="T0" fmla="*/ 0 w 286"/>
                <a:gd name="T1" fmla="*/ 0 h 53"/>
                <a:gd name="T2" fmla="*/ 0 w 286"/>
                <a:gd name="T3" fmla="*/ 53 h 53"/>
                <a:gd name="T4" fmla="*/ 286 w 286"/>
                <a:gd name="T5" fmla="*/ 53 h 53"/>
                <a:gd name="T6" fmla="*/ 286 w 28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3">
                  <a:moveTo>
                    <a:pt x="0" y="0"/>
                  </a:moveTo>
                  <a:lnTo>
                    <a:pt x="0" y="53"/>
                  </a:lnTo>
                  <a:lnTo>
                    <a:pt x="286" y="53"/>
                  </a:lnTo>
                  <a:lnTo>
                    <a:pt x="286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43">
              <a:extLst>
                <a:ext uri="{FF2B5EF4-FFF2-40B4-BE49-F238E27FC236}">
                  <a16:creationId xmlns:a16="http://schemas.microsoft.com/office/drawing/2014/main" id="{430E5C3C-F3D6-4A8C-AD61-AA6861F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5400"/>
              <a:ext cx="323" cy="76"/>
            </a:xfrm>
            <a:custGeom>
              <a:avLst/>
              <a:gdLst>
                <a:gd name="T0" fmla="*/ 0 w 323"/>
                <a:gd name="T1" fmla="*/ 0 h 76"/>
                <a:gd name="T2" fmla="*/ 0 w 323"/>
                <a:gd name="T3" fmla="*/ 76 h 76"/>
                <a:gd name="T4" fmla="*/ 323 w 323"/>
                <a:gd name="T5" fmla="*/ 76 h 76"/>
                <a:gd name="T6" fmla="*/ 323 w 323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76">
                  <a:moveTo>
                    <a:pt x="0" y="0"/>
                  </a:moveTo>
                  <a:lnTo>
                    <a:pt x="0" y="76"/>
                  </a:lnTo>
                  <a:lnTo>
                    <a:pt x="323" y="76"/>
                  </a:lnTo>
                  <a:lnTo>
                    <a:pt x="323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44">
              <a:extLst>
                <a:ext uri="{FF2B5EF4-FFF2-40B4-BE49-F238E27FC236}">
                  <a16:creationId xmlns:a16="http://schemas.microsoft.com/office/drawing/2014/main" id="{2A7AFF71-EFF2-4387-85A8-FD122BDF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5400"/>
              <a:ext cx="357" cy="96"/>
            </a:xfrm>
            <a:custGeom>
              <a:avLst/>
              <a:gdLst>
                <a:gd name="T0" fmla="*/ 0 w 357"/>
                <a:gd name="T1" fmla="*/ 0 h 96"/>
                <a:gd name="T2" fmla="*/ 0 w 357"/>
                <a:gd name="T3" fmla="*/ 96 h 96"/>
                <a:gd name="T4" fmla="*/ 357 w 357"/>
                <a:gd name="T5" fmla="*/ 96 h 96"/>
                <a:gd name="T6" fmla="*/ 357 w 357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96">
                  <a:moveTo>
                    <a:pt x="0" y="0"/>
                  </a:moveTo>
                  <a:lnTo>
                    <a:pt x="0" y="96"/>
                  </a:lnTo>
                  <a:lnTo>
                    <a:pt x="357" y="96"/>
                  </a:lnTo>
                  <a:lnTo>
                    <a:pt x="35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9" name="Group 247">
            <a:extLst>
              <a:ext uri="{FF2B5EF4-FFF2-40B4-BE49-F238E27FC236}">
                <a16:creationId xmlns:a16="http://schemas.microsoft.com/office/drawing/2014/main" id="{70C7CDC1-D79C-4495-A79E-79A6BE4991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7715" y="6853238"/>
            <a:ext cx="6022975" cy="852488"/>
            <a:chOff x="7646" y="5244"/>
            <a:chExt cx="3794" cy="537"/>
          </a:xfrm>
        </p:grpSpPr>
        <p:sp>
          <p:nvSpPr>
            <p:cNvPr id="280" name="AutoShape 246">
              <a:extLst>
                <a:ext uri="{FF2B5EF4-FFF2-40B4-BE49-F238E27FC236}">
                  <a16:creationId xmlns:a16="http://schemas.microsoft.com/office/drawing/2014/main" id="{087F7CA9-C657-4E9A-A5E1-10A33180FA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46" y="5244"/>
              <a:ext cx="3794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Oval 248">
              <a:extLst>
                <a:ext uri="{FF2B5EF4-FFF2-40B4-BE49-F238E27FC236}">
                  <a16:creationId xmlns:a16="http://schemas.microsoft.com/office/drawing/2014/main" id="{5866308C-4436-4F20-86A3-116FEEC81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" y="5489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Oval 249">
              <a:extLst>
                <a:ext uri="{FF2B5EF4-FFF2-40B4-BE49-F238E27FC236}">
                  <a16:creationId xmlns:a16="http://schemas.microsoft.com/office/drawing/2014/main" id="{C8E7AC72-5139-4B54-9C35-87BC3FFDC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" y="5489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Oval 250">
              <a:extLst>
                <a:ext uri="{FF2B5EF4-FFF2-40B4-BE49-F238E27FC236}">
                  <a16:creationId xmlns:a16="http://schemas.microsoft.com/office/drawing/2014/main" id="{455C76D8-82FD-417B-8EA5-B36ADAA8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" y="5489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Oval 251">
              <a:extLst>
                <a:ext uri="{FF2B5EF4-FFF2-40B4-BE49-F238E27FC236}">
                  <a16:creationId xmlns:a16="http://schemas.microsoft.com/office/drawing/2014/main" id="{6FA7A776-492B-48EE-B039-79474FB59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" y="5489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Oval 252">
              <a:extLst>
                <a:ext uri="{FF2B5EF4-FFF2-40B4-BE49-F238E27FC236}">
                  <a16:creationId xmlns:a16="http://schemas.microsoft.com/office/drawing/2014/main" id="{1B4A227E-C968-43D8-9C5E-53C62714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" y="5489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Oval 253">
              <a:extLst>
                <a:ext uri="{FF2B5EF4-FFF2-40B4-BE49-F238E27FC236}">
                  <a16:creationId xmlns:a16="http://schemas.microsoft.com/office/drawing/2014/main" id="{5AFF9268-CA75-4124-A77A-F9FE56938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" y="5489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Oval 254">
              <a:extLst>
                <a:ext uri="{FF2B5EF4-FFF2-40B4-BE49-F238E27FC236}">
                  <a16:creationId xmlns:a16="http://schemas.microsoft.com/office/drawing/2014/main" id="{5BC4FAAB-2A2C-449A-AFBD-94C4FFA41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" y="5489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Oval 255">
              <a:extLst>
                <a:ext uri="{FF2B5EF4-FFF2-40B4-BE49-F238E27FC236}">
                  <a16:creationId xmlns:a16="http://schemas.microsoft.com/office/drawing/2014/main" id="{F219E462-9318-4EBD-998F-FFB3E086A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" y="5489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Oval 256">
              <a:extLst>
                <a:ext uri="{FF2B5EF4-FFF2-40B4-BE49-F238E27FC236}">
                  <a16:creationId xmlns:a16="http://schemas.microsoft.com/office/drawing/2014/main" id="{0FECD643-12E8-4808-8FE8-D9EE32A24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" y="5489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Oval 257">
              <a:extLst>
                <a:ext uri="{FF2B5EF4-FFF2-40B4-BE49-F238E27FC236}">
                  <a16:creationId xmlns:a16="http://schemas.microsoft.com/office/drawing/2014/main" id="{10C8840B-629D-40E2-A805-E030A276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" y="5489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Oval 258">
              <a:extLst>
                <a:ext uri="{FF2B5EF4-FFF2-40B4-BE49-F238E27FC236}">
                  <a16:creationId xmlns:a16="http://schemas.microsoft.com/office/drawing/2014/main" id="{D4C3CD97-9551-42ED-AC5E-79A89FF4E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8" y="5489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259">
              <a:extLst>
                <a:ext uri="{FF2B5EF4-FFF2-40B4-BE49-F238E27FC236}">
                  <a16:creationId xmlns:a16="http://schemas.microsoft.com/office/drawing/2014/main" id="{4910649B-B85A-4BE9-9556-6DE7344F8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8" y="5489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val 260">
              <a:extLst>
                <a:ext uri="{FF2B5EF4-FFF2-40B4-BE49-F238E27FC236}">
                  <a16:creationId xmlns:a16="http://schemas.microsoft.com/office/drawing/2014/main" id="{D8C855CA-8D21-4AB2-ACA1-77E587502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" y="5489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Oval 261">
              <a:extLst>
                <a:ext uri="{FF2B5EF4-FFF2-40B4-BE49-F238E27FC236}">
                  <a16:creationId xmlns:a16="http://schemas.microsoft.com/office/drawing/2014/main" id="{C997C26D-7318-4BA6-8ED5-DFC70D52F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" y="5489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Oval 262">
              <a:extLst>
                <a:ext uri="{FF2B5EF4-FFF2-40B4-BE49-F238E27FC236}">
                  <a16:creationId xmlns:a16="http://schemas.microsoft.com/office/drawing/2014/main" id="{663AF483-5B2D-4578-845F-9DC58AFF0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2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Oval 263">
              <a:extLst>
                <a:ext uri="{FF2B5EF4-FFF2-40B4-BE49-F238E27FC236}">
                  <a16:creationId xmlns:a16="http://schemas.microsoft.com/office/drawing/2014/main" id="{EC8DC92F-3575-4D44-9E25-979A93E60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2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Oval 264">
              <a:extLst>
                <a:ext uri="{FF2B5EF4-FFF2-40B4-BE49-F238E27FC236}">
                  <a16:creationId xmlns:a16="http://schemas.microsoft.com/office/drawing/2014/main" id="{54C02620-94FA-450F-B632-B4964FA96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Oval 265">
              <a:extLst>
                <a:ext uri="{FF2B5EF4-FFF2-40B4-BE49-F238E27FC236}">
                  <a16:creationId xmlns:a16="http://schemas.microsoft.com/office/drawing/2014/main" id="{60DFB970-05F5-4F39-A237-9F531B22B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Oval 266">
              <a:extLst>
                <a:ext uri="{FF2B5EF4-FFF2-40B4-BE49-F238E27FC236}">
                  <a16:creationId xmlns:a16="http://schemas.microsoft.com/office/drawing/2014/main" id="{F1A4C0B0-A00A-4328-9350-C8E33278B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9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Oval 267">
              <a:extLst>
                <a:ext uri="{FF2B5EF4-FFF2-40B4-BE49-F238E27FC236}">
                  <a16:creationId xmlns:a16="http://schemas.microsoft.com/office/drawing/2014/main" id="{CC768788-BEA3-49EA-A648-BCB3282A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9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Oval 268">
              <a:extLst>
                <a:ext uri="{FF2B5EF4-FFF2-40B4-BE49-F238E27FC236}">
                  <a16:creationId xmlns:a16="http://schemas.microsoft.com/office/drawing/2014/main" id="{5C42C5BA-FC3C-4903-A92C-90660E114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1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Oval 269">
              <a:extLst>
                <a:ext uri="{FF2B5EF4-FFF2-40B4-BE49-F238E27FC236}">
                  <a16:creationId xmlns:a16="http://schemas.microsoft.com/office/drawing/2014/main" id="{198D93A7-0EB4-43A0-9BA5-83DDEC95E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1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Oval 270">
              <a:extLst>
                <a:ext uri="{FF2B5EF4-FFF2-40B4-BE49-F238E27FC236}">
                  <a16:creationId xmlns:a16="http://schemas.microsoft.com/office/drawing/2014/main" id="{1BF5C703-28F9-4BF1-91F5-796AC6A8E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8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Oval 271">
              <a:extLst>
                <a:ext uri="{FF2B5EF4-FFF2-40B4-BE49-F238E27FC236}">
                  <a16:creationId xmlns:a16="http://schemas.microsoft.com/office/drawing/2014/main" id="{7B81DC78-4063-4366-9729-EE0DEB1CD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8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Rectangle 272">
              <a:extLst>
                <a:ext uri="{FF2B5EF4-FFF2-40B4-BE49-F238E27FC236}">
                  <a16:creationId xmlns:a16="http://schemas.microsoft.com/office/drawing/2014/main" id="{1E0E3781-80FC-45ED-9297-69B03330B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3" y="5261"/>
              <a:ext cx="751" cy="2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Rectangle 273">
              <a:extLst>
                <a:ext uri="{FF2B5EF4-FFF2-40B4-BE49-F238E27FC236}">
                  <a16:creationId xmlns:a16="http://schemas.microsoft.com/office/drawing/2014/main" id="{2DCF3561-B0D6-4B3B-83A3-9A51799E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3" y="5261"/>
              <a:ext cx="751" cy="22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Rectangle 274">
              <a:extLst>
                <a:ext uri="{FF2B5EF4-FFF2-40B4-BE49-F238E27FC236}">
                  <a16:creationId xmlns:a16="http://schemas.microsoft.com/office/drawing/2014/main" id="{C8AADBC7-AA2B-4DE7-BD29-F9762EA3F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6" y="5323"/>
              <a:ext cx="17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Rectangle 275">
              <a:extLst>
                <a:ext uri="{FF2B5EF4-FFF2-40B4-BE49-F238E27FC236}">
                  <a16:creationId xmlns:a16="http://schemas.microsoft.com/office/drawing/2014/main" id="{ADBDCF94-96C2-44E9-AB12-39BC3E2AE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6" y="5323"/>
              <a:ext cx="8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Rectangle 276">
              <a:extLst>
                <a:ext uri="{FF2B5EF4-FFF2-40B4-BE49-F238E27FC236}">
                  <a16:creationId xmlns:a16="http://schemas.microsoft.com/office/drawing/2014/main" id="{5047BB8D-977B-496C-8E30-6C2F2EBA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3" y="5323"/>
              <a:ext cx="10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Rectangle 277">
              <a:extLst>
                <a:ext uri="{FF2B5EF4-FFF2-40B4-BE49-F238E27FC236}">
                  <a16:creationId xmlns:a16="http://schemas.microsoft.com/office/drawing/2014/main" id="{2972B8DF-13F7-4707-A637-6D6EE76F2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" y="5261"/>
              <a:ext cx="1434" cy="227"/>
            </a:xfrm>
            <a:prstGeom prst="rect">
              <a:avLst/>
            </a:prstGeom>
            <a:solidFill>
              <a:srgbClr val="6AB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Rectangle 278">
              <a:extLst>
                <a:ext uri="{FF2B5EF4-FFF2-40B4-BE49-F238E27FC236}">
                  <a16:creationId xmlns:a16="http://schemas.microsoft.com/office/drawing/2014/main" id="{EC1F9724-8125-4858-A9F7-2CBCB4FE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" y="5261"/>
              <a:ext cx="1434" cy="22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Oval 279">
              <a:extLst>
                <a:ext uri="{FF2B5EF4-FFF2-40B4-BE49-F238E27FC236}">
                  <a16:creationId xmlns:a16="http://schemas.microsoft.com/office/drawing/2014/main" id="{D6BBD5D3-A228-4901-A29B-8F7B9AA6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Oval 280">
              <a:extLst>
                <a:ext uri="{FF2B5EF4-FFF2-40B4-BE49-F238E27FC236}">
                  <a16:creationId xmlns:a16="http://schemas.microsoft.com/office/drawing/2014/main" id="{20494B33-8FD3-4F3F-8E23-B430FF15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Oval 281">
              <a:extLst>
                <a:ext uri="{FF2B5EF4-FFF2-40B4-BE49-F238E27FC236}">
                  <a16:creationId xmlns:a16="http://schemas.microsoft.com/office/drawing/2014/main" id="{812DAA82-2857-42ED-806F-669E4FD4E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Oval 282">
              <a:extLst>
                <a:ext uri="{FF2B5EF4-FFF2-40B4-BE49-F238E27FC236}">
                  <a16:creationId xmlns:a16="http://schemas.microsoft.com/office/drawing/2014/main" id="{E29AA059-B305-4193-83B0-308B34107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Oval 283">
              <a:extLst>
                <a:ext uri="{FF2B5EF4-FFF2-40B4-BE49-F238E27FC236}">
                  <a16:creationId xmlns:a16="http://schemas.microsoft.com/office/drawing/2014/main" id="{57E913D6-6536-4EAC-A1F2-E0E30438D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Oval 284">
              <a:extLst>
                <a:ext uri="{FF2B5EF4-FFF2-40B4-BE49-F238E27FC236}">
                  <a16:creationId xmlns:a16="http://schemas.microsoft.com/office/drawing/2014/main" id="{68FCED3D-CD37-4B44-88EF-3A014DF70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Oval 285">
              <a:extLst>
                <a:ext uri="{FF2B5EF4-FFF2-40B4-BE49-F238E27FC236}">
                  <a16:creationId xmlns:a16="http://schemas.microsoft.com/office/drawing/2014/main" id="{67AF5050-B456-44DF-B84A-AF238028B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Oval 286">
              <a:extLst>
                <a:ext uri="{FF2B5EF4-FFF2-40B4-BE49-F238E27FC236}">
                  <a16:creationId xmlns:a16="http://schemas.microsoft.com/office/drawing/2014/main" id="{6AC999B6-E13F-4878-8FCB-168D2DC12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Oval 287">
              <a:extLst>
                <a:ext uri="{FF2B5EF4-FFF2-40B4-BE49-F238E27FC236}">
                  <a16:creationId xmlns:a16="http://schemas.microsoft.com/office/drawing/2014/main" id="{8F530A1D-6FB8-4A22-8437-6DACCDF6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Oval 288">
              <a:extLst>
                <a:ext uri="{FF2B5EF4-FFF2-40B4-BE49-F238E27FC236}">
                  <a16:creationId xmlns:a16="http://schemas.microsoft.com/office/drawing/2014/main" id="{8BF0E047-8593-4B03-9825-CF3ECCCB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Oval 289">
              <a:extLst>
                <a:ext uri="{FF2B5EF4-FFF2-40B4-BE49-F238E27FC236}">
                  <a16:creationId xmlns:a16="http://schemas.microsoft.com/office/drawing/2014/main" id="{FAD3EFD1-DA8D-40E0-84A8-8EDACFCC6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Oval 290">
              <a:extLst>
                <a:ext uri="{FF2B5EF4-FFF2-40B4-BE49-F238E27FC236}">
                  <a16:creationId xmlns:a16="http://schemas.microsoft.com/office/drawing/2014/main" id="{202677A0-AE62-40E2-99F5-2654E604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Oval 291">
              <a:extLst>
                <a:ext uri="{FF2B5EF4-FFF2-40B4-BE49-F238E27FC236}">
                  <a16:creationId xmlns:a16="http://schemas.microsoft.com/office/drawing/2014/main" id="{AB24CD80-6589-4FEF-9400-E6BA2095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1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Oval 292">
              <a:extLst>
                <a:ext uri="{FF2B5EF4-FFF2-40B4-BE49-F238E27FC236}">
                  <a16:creationId xmlns:a16="http://schemas.microsoft.com/office/drawing/2014/main" id="{8349E3F6-FC9C-488C-9C30-3B2FA39C0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1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Oval 293">
              <a:extLst>
                <a:ext uri="{FF2B5EF4-FFF2-40B4-BE49-F238E27FC236}">
                  <a16:creationId xmlns:a16="http://schemas.microsoft.com/office/drawing/2014/main" id="{684EB448-E1E1-4194-8260-795985F26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Oval 294">
              <a:extLst>
                <a:ext uri="{FF2B5EF4-FFF2-40B4-BE49-F238E27FC236}">
                  <a16:creationId xmlns:a16="http://schemas.microsoft.com/office/drawing/2014/main" id="{9FBE2AB9-0DAF-4707-8058-813A7488C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Oval 295">
              <a:extLst>
                <a:ext uri="{FF2B5EF4-FFF2-40B4-BE49-F238E27FC236}">
                  <a16:creationId xmlns:a16="http://schemas.microsoft.com/office/drawing/2014/main" id="{F352F885-359E-4CA4-A4F9-00FDC28C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Oval 296">
              <a:extLst>
                <a:ext uri="{FF2B5EF4-FFF2-40B4-BE49-F238E27FC236}">
                  <a16:creationId xmlns:a16="http://schemas.microsoft.com/office/drawing/2014/main" id="{71E4B6DE-4386-4DAC-8217-EFE9A8A71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Oval 297">
              <a:extLst>
                <a:ext uri="{FF2B5EF4-FFF2-40B4-BE49-F238E27FC236}">
                  <a16:creationId xmlns:a16="http://schemas.microsoft.com/office/drawing/2014/main" id="{B3E2AD3D-0C66-4AB7-BF76-34B715C66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Oval 298">
              <a:extLst>
                <a:ext uri="{FF2B5EF4-FFF2-40B4-BE49-F238E27FC236}">
                  <a16:creationId xmlns:a16="http://schemas.microsoft.com/office/drawing/2014/main" id="{C2DEF47F-0501-4308-9615-A1922088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Oval 299">
              <a:extLst>
                <a:ext uri="{FF2B5EF4-FFF2-40B4-BE49-F238E27FC236}">
                  <a16:creationId xmlns:a16="http://schemas.microsoft.com/office/drawing/2014/main" id="{C4013B7E-B4ED-4671-BBD4-ADE625E3B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Oval 300">
              <a:extLst>
                <a:ext uri="{FF2B5EF4-FFF2-40B4-BE49-F238E27FC236}">
                  <a16:creationId xmlns:a16="http://schemas.microsoft.com/office/drawing/2014/main" id="{EBE6B8BA-271B-4F87-9B0C-1101E021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Oval 301">
              <a:extLst>
                <a:ext uri="{FF2B5EF4-FFF2-40B4-BE49-F238E27FC236}">
                  <a16:creationId xmlns:a16="http://schemas.microsoft.com/office/drawing/2014/main" id="{311E97D6-8CD1-4E88-B3D9-6DB4DBB3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Oval 302">
              <a:extLst>
                <a:ext uri="{FF2B5EF4-FFF2-40B4-BE49-F238E27FC236}">
                  <a16:creationId xmlns:a16="http://schemas.microsoft.com/office/drawing/2014/main" id="{A855AD58-6937-4689-BB97-502D55965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3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Oval 303">
              <a:extLst>
                <a:ext uri="{FF2B5EF4-FFF2-40B4-BE49-F238E27FC236}">
                  <a16:creationId xmlns:a16="http://schemas.microsoft.com/office/drawing/2014/main" id="{E8ABEFF0-56F8-49D3-801F-3ED883E39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8" y="5491"/>
              <a:ext cx="58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Oval 304">
              <a:extLst>
                <a:ext uri="{FF2B5EF4-FFF2-40B4-BE49-F238E27FC236}">
                  <a16:creationId xmlns:a16="http://schemas.microsoft.com/office/drawing/2014/main" id="{F8AE811B-542D-44BE-91AF-E059517B0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8" y="5491"/>
              <a:ext cx="58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Rectangle 305">
              <a:extLst>
                <a:ext uri="{FF2B5EF4-FFF2-40B4-BE49-F238E27FC236}">
                  <a16:creationId xmlns:a16="http://schemas.microsoft.com/office/drawing/2014/main" id="{8A819CB1-B4C8-477E-84A4-2465B3A99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" y="5545"/>
              <a:ext cx="3764" cy="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306">
              <a:extLst>
                <a:ext uri="{FF2B5EF4-FFF2-40B4-BE49-F238E27FC236}">
                  <a16:creationId xmlns:a16="http://schemas.microsoft.com/office/drawing/2014/main" id="{29D7FA62-84A6-4180-8692-B37A940DE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" y="5545"/>
              <a:ext cx="3764" cy="2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307">
              <a:extLst>
                <a:ext uri="{FF2B5EF4-FFF2-40B4-BE49-F238E27FC236}">
                  <a16:creationId xmlns:a16="http://schemas.microsoft.com/office/drawing/2014/main" id="{A03B3197-6126-4DE0-8B2A-A9964A253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Oval 308">
              <a:extLst>
                <a:ext uri="{FF2B5EF4-FFF2-40B4-BE49-F238E27FC236}">
                  <a16:creationId xmlns:a16="http://schemas.microsoft.com/office/drawing/2014/main" id="{9A4BC0F7-EBFE-4780-8345-62703087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Oval 309">
              <a:extLst>
                <a:ext uri="{FF2B5EF4-FFF2-40B4-BE49-F238E27FC236}">
                  <a16:creationId xmlns:a16="http://schemas.microsoft.com/office/drawing/2014/main" id="{9D1CBBDE-B404-4146-9B76-40ECDABFD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6" y="5491"/>
              <a:ext cx="57" cy="58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Oval 310">
              <a:extLst>
                <a:ext uri="{FF2B5EF4-FFF2-40B4-BE49-F238E27FC236}">
                  <a16:creationId xmlns:a16="http://schemas.microsoft.com/office/drawing/2014/main" id="{31A95E20-F35A-4557-8F23-6E9AFF3A7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6" y="5491"/>
              <a:ext cx="57" cy="58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311">
              <a:extLst>
                <a:ext uri="{FF2B5EF4-FFF2-40B4-BE49-F238E27FC236}">
                  <a16:creationId xmlns:a16="http://schemas.microsoft.com/office/drawing/2014/main" id="{7912636D-ADC4-4089-8F79-05EB7BAAE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2" y="5545"/>
              <a:ext cx="247" cy="35"/>
            </a:xfrm>
            <a:custGeom>
              <a:avLst/>
              <a:gdLst>
                <a:gd name="T0" fmla="*/ 0 w 247"/>
                <a:gd name="T1" fmla="*/ 0 h 35"/>
                <a:gd name="T2" fmla="*/ 0 w 247"/>
                <a:gd name="T3" fmla="*/ 35 h 35"/>
                <a:gd name="T4" fmla="*/ 247 w 247"/>
                <a:gd name="T5" fmla="*/ 35 h 35"/>
                <a:gd name="T6" fmla="*/ 247 w 24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35">
                  <a:moveTo>
                    <a:pt x="0" y="0"/>
                  </a:moveTo>
                  <a:lnTo>
                    <a:pt x="0" y="35"/>
                  </a:lnTo>
                  <a:lnTo>
                    <a:pt x="247" y="35"/>
                  </a:lnTo>
                  <a:lnTo>
                    <a:pt x="24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312">
              <a:extLst>
                <a:ext uri="{FF2B5EF4-FFF2-40B4-BE49-F238E27FC236}">
                  <a16:creationId xmlns:a16="http://schemas.microsoft.com/office/drawing/2014/main" id="{08609610-C6F2-4694-B547-19CBAABC0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" y="5549"/>
              <a:ext cx="292" cy="54"/>
            </a:xfrm>
            <a:custGeom>
              <a:avLst/>
              <a:gdLst>
                <a:gd name="T0" fmla="*/ 0 w 292"/>
                <a:gd name="T1" fmla="*/ 0 h 54"/>
                <a:gd name="T2" fmla="*/ 0 w 292"/>
                <a:gd name="T3" fmla="*/ 54 h 54"/>
                <a:gd name="T4" fmla="*/ 292 w 292"/>
                <a:gd name="T5" fmla="*/ 54 h 54"/>
                <a:gd name="T6" fmla="*/ 292 w 29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54">
                  <a:moveTo>
                    <a:pt x="0" y="0"/>
                  </a:moveTo>
                  <a:lnTo>
                    <a:pt x="0" y="54"/>
                  </a:lnTo>
                  <a:lnTo>
                    <a:pt x="292" y="54"/>
                  </a:lnTo>
                  <a:lnTo>
                    <a:pt x="292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313">
              <a:extLst>
                <a:ext uri="{FF2B5EF4-FFF2-40B4-BE49-F238E27FC236}">
                  <a16:creationId xmlns:a16="http://schemas.microsoft.com/office/drawing/2014/main" id="{EE98BFDD-36B4-43C8-9CA4-61C259253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4" y="5549"/>
              <a:ext cx="330" cy="78"/>
            </a:xfrm>
            <a:custGeom>
              <a:avLst/>
              <a:gdLst>
                <a:gd name="T0" fmla="*/ 0 w 330"/>
                <a:gd name="T1" fmla="*/ 0 h 78"/>
                <a:gd name="T2" fmla="*/ 0 w 330"/>
                <a:gd name="T3" fmla="*/ 78 h 78"/>
                <a:gd name="T4" fmla="*/ 330 w 330"/>
                <a:gd name="T5" fmla="*/ 78 h 78"/>
                <a:gd name="T6" fmla="*/ 330 w 33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78">
                  <a:moveTo>
                    <a:pt x="0" y="0"/>
                  </a:moveTo>
                  <a:lnTo>
                    <a:pt x="0" y="78"/>
                  </a:lnTo>
                  <a:lnTo>
                    <a:pt x="330" y="78"/>
                  </a:lnTo>
                  <a:lnTo>
                    <a:pt x="33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314">
              <a:extLst>
                <a:ext uri="{FF2B5EF4-FFF2-40B4-BE49-F238E27FC236}">
                  <a16:creationId xmlns:a16="http://schemas.microsoft.com/office/drawing/2014/main" id="{BD4293A4-396B-4D27-A600-3385C28D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" y="5549"/>
              <a:ext cx="364" cy="98"/>
            </a:xfrm>
            <a:custGeom>
              <a:avLst/>
              <a:gdLst>
                <a:gd name="T0" fmla="*/ 0 w 364"/>
                <a:gd name="T1" fmla="*/ 0 h 98"/>
                <a:gd name="T2" fmla="*/ 0 w 364"/>
                <a:gd name="T3" fmla="*/ 98 h 98"/>
                <a:gd name="T4" fmla="*/ 364 w 364"/>
                <a:gd name="T5" fmla="*/ 98 h 98"/>
                <a:gd name="T6" fmla="*/ 364 w 364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98">
                  <a:moveTo>
                    <a:pt x="0" y="0"/>
                  </a:moveTo>
                  <a:lnTo>
                    <a:pt x="0" y="98"/>
                  </a:lnTo>
                  <a:lnTo>
                    <a:pt x="364" y="98"/>
                  </a:lnTo>
                  <a:lnTo>
                    <a:pt x="364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315">
              <a:extLst>
                <a:ext uri="{FF2B5EF4-FFF2-40B4-BE49-F238E27FC236}">
                  <a16:creationId xmlns:a16="http://schemas.microsoft.com/office/drawing/2014/main" id="{08526736-8097-4483-BF51-49AF920B2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" y="5619"/>
              <a:ext cx="6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Package Substrate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Rectangle 316">
              <a:extLst>
                <a:ext uri="{FF2B5EF4-FFF2-40B4-BE49-F238E27FC236}">
                  <a16:creationId xmlns:a16="http://schemas.microsoft.com/office/drawing/2014/main" id="{32CACDEB-7600-42DC-9306-9A7703C37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0" y="5322"/>
              <a:ext cx="17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Rectangle 317">
              <a:extLst>
                <a:ext uri="{FF2B5EF4-FFF2-40B4-BE49-F238E27FC236}">
                  <a16:creationId xmlns:a16="http://schemas.microsoft.com/office/drawing/2014/main" id="{3B360965-FE1D-45FB-B532-B4151C62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1" y="5322"/>
              <a:ext cx="8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Rectangle 318">
              <a:extLst>
                <a:ext uri="{FF2B5EF4-FFF2-40B4-BE49-F238E27FC236}">
                  <a16:creationId xmlns:a16="http://schemas.microsoft.com/office/drawing/2014/main" id="{F255A9B7-9273-4773-8AB5-F80B9741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" y="5322"/>
              <a:ext cx="10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Rectangle 319">
              <a:extLst>
                <a:ext uri="{FF2B5EF4-FFF2-40B4-BE49-F238E27FC236}">
                  <a16:creationId xmlns:a16="http://schemas.microsoft.com/office/drawing/2014/main" id="{AD7B77CF-1638-493D-922C-7DD45D4CB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0" y="5259"/>
              <a:ext cx="750" cy="2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Rectangle 320">
              <a:extLst>
                <a:ext uri="{FF2B5EF4-FFF2-40B4-BE49-F238E27FC236}">
                  <a16:creationId xmlns:a16="http://schemas.microsoft.com/office/drawing/2014/main" id="{483CB2A7-F1A0-40BE-8531-87C5B3EF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0" y="5259"/>
              <a:ext cx="750" cy="22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Rectangle 321">
              <a:extLst>
                <a:ext uri="{FF2B5EF4-FFF2-40B4-BE49-F238E27FC236}">
                  <a16:creationId xmlns:a16="http://schemas.microsoft.com/office/drawing/2014/main" id="{B7354850-37B7-48F7-98CA-1112C618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" y="5321"/>
              <a:ext cx="18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Rectangle 322">
              <a:extLst>
                <a:ext uri="{FF2B5EF4-FFF2-40B4-BE49-F238E27FC236}">
                  <a16:creationId xmlns:a16="http://schemas.microsoft.com/office/drawing/2014/main" id="{030B6546-536B-4AAC-8555-A2A30AD02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3" y="5321"/>
              <a:ext cx="8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Rectangle 323">
              <a:extLst>
                <a:ext uri="{FF2B5EF4-FFF2-40B4-BE49-F238E27FC236}">
                  <a16:creationId xmlns:a16="http://schemas.microsoft.com/office/drawing/2014/main" id="{7C2EA390-2A3E-45F9-994F-4A868E5A8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" y="5321"/>
              <a:ext cx="10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Freeform 324">
              <a:extLst>
                <a:ext uri="{FF2B5EF4-FFF2-40B4-BE49-F238E27FC236}">
                  <a16:creationId xmlns:a16="http://schemas.microsoft.com/office/drawing/2014/main" id="{B829D2CE-783E-473F-8963-DEA169BC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7" y="5551"/>
              <a:ext cx="247" cy="35"/>
            </a:xfrm>
            <a:custGeom>
              <a:avLst/>
              <a:gdLst>
                <a:gd name="T0" fmla="*/ 0 w 247"/>
                <a:gd name="T1" fmla="*/ 0 h 35"/>
                <a:gd name="T2" fmla="*/ 0 w 247"/>
                <a:gd name="T3" fmla="*/ 35 h 35"/>
                <a:gd name="T4" fmla="*/ 247 w 247"/>
                <a:gd name="T5" fmla="*/ 35 h 35"/>
                <a:gd name="T6" fmla="*/ 247 w 24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35">
                  <a:moveTo>
                    <a:pt x="0" y="0"/>
                  </a:moveTo>
                  <a:lnTo>
                    <a:pt x="0" y="35"/>
                  </a:lnTo>
                  <a:lnTo>
                    <a:pt x="247" y="35"/>
                  </a:lnTo>
                  <a:lnTo>
                    <a:pt x="24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325">
              <a:extLst>
                <a:ext uri="{FF2B5EF4-FFF2-40B4-BE49-F238E27FC236}">
                  <a16:creationId xmlns:a16="http://schemas.microsoft.com/office/drawing/2014/main" id="{718CB220-F19D-4F36-96C1-150C74ED6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" y="5555"/>
              <a:ext cx="291" cy="54"/>
            </a:xfrm>
            <a:custGeom>
              <a:avLst/>
              <a:gdLst>
                <a:gd name="T0" fmla="*/ 0 w 291"/>
                <a:gd name="T1" fmla="*/ 0 h 54"/>
                <a:gd name="T2" fmla="*/ 0 w 291"/>
                <a:gd name="T3" fmla="*/ 54 h 54"/>
                <a:gd name="T4" fmla="*/ 291 w 291"/>
                <a:gd name="T5" fmla="*/ 54 h 54"/>
                <a:gd name="T6" fmla="*/ 291 w 291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54">
                  <a:moveTo>
                    <a:pt x="0" y="0"/>
                  </a:moveTo>
                  <a:lnTo>
                    <a:pt x="0" y="54"/>
                  </a:lnTo>
                  <a:lnTo>
                    <a:pt x="291" y="54"/>
                  </a:lnTo>
                  <a:lnTo>
                    <a:pt x="291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326">
              <a:extLst>
                <a:ext uri="{FF2B5EF4-FFF2-40B4-BE49-F238E27FC236}">
                  <a16:creationId xmlns:a16="http://schemas.microsoft.com/office/drawing/2014/main" id="{CF474F81-5B10-48C0-80E8-725526B6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" y="5555"/>
              <a:ext cx="330" cy="78"/>
            </a:xfrm>
            <a:custGeom>
              <a:avLst/>
              <a:gdLst>
                <a:gd name="T0" fmla="*/ 0 w 330"/>
                <a:gd name="T1" fmla="*/ 0 h 78"/>
                <a:gd name="T2" fmla="*/ 0 w 330"/>
                <a:gd name="T3" fmla="*/ 78 h 78"/>
                <a:gd name="T4" fmla="*/ 330 w 330"/>
                <a:gd name="T5" fmla="*/ 78 h 78"/>
                <a:gd name="T6" fmla="*/ 330 w 33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78">
                  <a:moveTo>
                    <a:pt x="0" y="0"/>
                  </a:moveTo>
                  <a:lnTo>
                    <a:pt x="0" y="78"/>
                  </a:lnTo>
                  <a:lnTo>
                    <a:pt x="330" y="78"/>
                  </a:lnTo>
                  <a:lnTo>
                    <a:pt x="33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327">
              <a:extLst>
                <a:ext uri="{FF2B5EF4-FFF2-40B4-BE49-F238E27FC236}">
                  <a16:creationId xmlns:a16="http://schemas.microsoft.com/office/drawing/2014/main" id="{31B72010-5F1B-4865-87F9-7DAEF479D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" y="5555"/>
              <a:ext cx="364" cy="98"/>
            </a:xfrm>
            <a:custGeom>
              <a:avLst/>
              <a:gdLst>
                <a:gd name="T0" fmla="*/ 0 w 364"/>
                <a:gd name="T1" fmla="*/ 0 h 98"/>
                <a:gd name="T2" fmla="*/ 0 w 364"/>
                <a:gd name="T3" fmla="*/ 98 h 98"/>
                <a:gd name="T4" fmla="*/ 364 w 364"/>
                <a:gd name="T5" fmla="*/ 98 h 98"/>
                <a:gd name="T6" fmla="*/ 364 w 364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98">
                  <a:moveTo>
                    <a:pt x="0" y="0"/>
                  </a:moveTo>
                  <a:lnTo>
                    <a:pt x="0" y="98"/>
                  </a:lnTo>
                  <a:lnTo>
                    <a:pt x="364" y="98"/>
                  </a:lnTo>
                  <a:lnTo>
                    <a:pt x="364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3" name="Slide Number Placeholder 9">
            <a:extLst>
              <a:ext uri="{FF2B5EF4-FFF2-40B4-BE49-F238E27FC236}">
                <a16:creationId xmlns:a16="http://schemas.microsoft.com/office/drawing/2014/main" id="{A3185687-5DBC-42AC-853E-B08C419F8C7A}"/>
              </a:ext>
            </a:extLst>
          </p:cNvPr>
          <p:cNvSpPr txBox="1">
            <a:spLocks/>
          </p:cNvSpPr>
          <p:nvPr/>
        </p:nvSpPr>
        <p:spPr>
          <a:xfrm>
            <a:off x="13957371" y="9712574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BFC13-17EF-4920-9393-526C93192F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350263E4-FDDA-4101-B650-F4B0BFDE1435}"/>
              </a:ext>
            </a:extLst>
          </p:cNvPr>
          <p:cNvSpPr txBox="1"/>
          <p:nvPr/>
        </p:nvSpPr>
        <p:spPr>
          <a:xfrm>
            <a:off x="12543495" y="7718169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(Standard Package)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D07B260A-643D-4CEB-B118-4E89A3C7D086}"/>
              </a:ext>
            </a:extLst>
          </p:cNvPr>
          <p:cNvSpPr txBox="1"/>
          <p:nvPr/>
        </p:nvSpPr>
        <p:spPr>
          <a:xfrm>
            <a:off x="6560498" y="9343242"/>
            <a:ext cx="45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(Multiple Advanced Package Choices)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2F6D5-D4C6-4754-B7B6-EFFCCB40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289" y="8160936"/>
            <a:ext cx="5687858" cy="1227237"/>
          </a:xfrm>
          <a:prstGeom prst="rect">
            <a:avLst/>
          </a:prstGeom>
        </p:spPr>
      </p:pic>
      <p:pic>
        <p:nvPicPr>
          <p:cNvPr id="361" name="Picture 360" descr="Logo, company name&#10;&#10;Description automatically generated">
            <a:extLst>
              <a:ext uri="{FF2B5EF4-FFF2-40B4-BE49-F238E27FC236}">
                <a16:creationId xmlns:a16="http://schemas.microsoft.com/office/drawing/2014/main" id="{A0B1A0B1-B80B-3361-51BE-C65B4BD5F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7C52-60A9-4F51-8ACE-9B343FCC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693385"/>
            <a:ext cx="7271369" cy="181716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Verdana Pro" panose="020B0604030504040204" pitchFamily="34" charset="0"/>
              </a:rPr>
              <a:t>SoC Package level construction for wide range of usages from Hand-held to high-end servers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Verdana Pro" panose="020B0604030504040204" pitchFamily="34" charset="0"/>
              </a:rPr>
              <a:t>Mix and match dies from multiple sources with different packaging options</a:t>
            </a: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76B4E1D6-CB66-4CE8-AB41-3414097E1797}"/>
              </a:ext>
            </a:extLst>
          </p:cNvPr>
          <p:cNvGrpSpPr>
            <a:grpSpLocks/>
          </p:cNvGrpSpPr>
          <p:nvPr/>
        </p:nvGrpSpPr>
        <p:grpSpPr bwMode="auto">
          <a:xfrm>
            <a:off x="10122791" y="1975058"/>
            <a:ext cx="1647704" cy="4703768"/>
            <a:chOff x="3254537" y="555469"/>
            <a:chExt cx="1198668" cy="2619125"/>
          </a:xfrm>
        </p:grpSpPr>
        <p:pic>
          <p:nvPicPr>
            <p:cNvPr id="19" name="Picture 18" descr="Picture1.png">
              <a:extLst>
                <a:ext uri="{FF2B5EF4-FFF2-40B4-BE49-F238E27FC236}">
                  <a16:creationId xmlns:a16="http://schemas.microsoft.com/office/drawing/2014/main" id="{C96F1368-DE63-4E06-A042-7EC4A9067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4537" y="555469"/>
              <a:ext cx="1198668" cy="2619125"/>
            </a:xfrm>
            <a:prstGeom prst="rect">
              <a:avLst/>
            </a:prstGeom>
            <a:effectLst>
              <a:outerShdw blurRad="50800" dist="38100" dir="2700000" algn="tl" rotWithShape="0">
                <a:schemeClr val="bg2">
                  <a:alpha val="40000"/>
                </a:schemeClr>
              </a:outerShdw>
            </a:effectLst>
          </p:spPr>
        </p:pic>
        <p:sp>
          <p:nvSpPr>
            <p:cNvPr id="20" name="Freeform 136">
              <a:extLst>
                <a:ext uri="{FF2B5EF4-FFF2-40B4-BE49-F238E27FC236}">
                  <a16:creationId xmlns:a16="http://schemas.microsoft.com/office/drawing/2014/main" id="{A5171A51-3DB1-45C9-8D6F-720A20D8F3C4}"/>
                </a:ext>
              </a:extLst>
            </p:cNvPr>
            <p:cNvSpPr/>
            <p:nvPr/>
          </p:nvSpPr>
          <p:spPr>
            <a:xfrm>
              <a:off x="4079921" y="2670032"/>
              <a:ext cx="144497" cy="48158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1" name="Freeform 137">
              <a:extLst>
                <a:ext uri="{FF2B5EF4-FFF2-40B4-BE49-F238E27FC236}">
                  <a16:creationId xmlns:a16="http://schemas.microsoft.com/office/drawing/2014/main" id="{05D7E3C2-0342-4A57-A995-ECE786E16171}"/>
                </a:ext>
              </a:extLst>
            </p:cNvPr>
            <p:cNvSpPr/>
            <p:nvPr/>
          </p:nvSpPr>
          <p:spPr>
            <a:xfrm>
              <a:off x="4079921" y="2579189"/>
              <a:ext cx="144497" cy="47063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2" name="Freeform 138">
              <a:extLst>
                <a:ext uri="{FF2B5EF4-FFF2-40B4-BE49-F238E27FC236}">
                  <a16:creationId xmlns:a16="http://schemas.microsoft.com/office/drawing/2014/main" id="{521B716B-7369-4C7E-A114-ED9E97785A02}"/>
                </a:ext>
              </a:extLst>
            </p:cNvPr>
            <p:cNvSpPr/>
            <p:nvPr/>
          </p:nvSpPr>
          <p:spPr>
            <a:xfrm>
              <a:off x="4079921" y="2487252"/>
              <a:ext cx="144497" cy="47063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3" name="Freeform 139">
              <a:extLst>
                <a:ext uri="{FF2B5EF4-FFF2-40B4-BE49-F238E27FC236}">
                  <a16:creationId xmlns:a16="http://schemas.microsoft.com/office/drawing/2014/main" id="{01A5766C-6689-442F-BE1A-3BD4EE557021}"/>
                </a:ext>
              </a:extLst>
            </p:cNvPr>
            <p:cNvSpPr/>
            <p:nvPr/>
          </p:nvSpPr>
          <p:spPr>
            <a:xfrm>
              <a:off x="4079921" y="2395314"/>
              <a:ext cx="144497" cy="48158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4" name="Freeform 140">
              <a:extLst>
                <a:ext uri="{FF2B5EF4-FFF2-40B4-BE49-F238E27FC236}">
                  <a16:creationId xmlns:a16="http://schemas.microsoft.com/office/drawing/2014/main" id="{E1AF83B8-7EEB-4DF0-A0B8-04C07C6A00BE}"/>
                </a:ext>
              </a:extLst>
            </p:cNvPr>
            <p:cNvSpPr/>
            <p:nvPr/>
          </p:nvSpPr>
          <p:spPr>
            <a:xfrm>
              <a:off x="4083205" y="2755402"/>
              <a:ext cx="144497" cy="48158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5" name="Freeform 141">
              <a:extLst>
                <a:ext uri="{FF2B5EF4-FFF2-40B4-BE49-F238E27FC236}">
                  <a16:creationId xmlns:a16="http://schemas.microsoft.com/office/drawing/2014/main" id="{AB594DEE-5905-4740-AFFA-08D4CEF56D51}"/>
                </a:ext>
              </a:extLst>
            </p:cNvPr>
            <p:cNvSpPr/>
            <p:nvPr/>
          </p:nvSpPr>
          <p:spPr>
            <a:xfrm>
              <a:off x="4078827" y="2093234"/>
              <a:ext cx="144497" cy="47063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6" name="Freeform 142">
              <a:extLst>
                <a:ext uri="{FF2B5EF4-FFF2-40B4-BE49-F238E27FC236}">
                  <a16:creationId xmlns:a16="http://schemas.microsoft.com/office/drawing/2014/main" id="{E242BE66-41E4-4C29-A0FF-64A421A90DD1}"/>
                </a:ext>
              </a:extLst>
            </p:cNvPr>
            <p:cNvSpPr/>
            <p:nvPr/>
          </p:nvSpPr>
          <p:spPr>
            <a:xfrm>
              <a:off x="4078827" y="2001296"/>
              <a:ext cx="144497" cy="47063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7" name="Freeform 143">
              <a:extLst>
                <a:ext uri="{FF2B5EF4-FFF2-40B4-BE49-F238E27FC236}">
                  <a16:creationId xmlns:a16="http://schemas.microsoft.com/office/drawing/2014/main" id="{C870B97A-97CD-4BDE-A70B-6E330B0675D4}"/>
                </a:ext>
              </a:extLst>
            </p:cNvPr>
            <p:cNvSpPr/>
            <p:nvPr/>
          </p:nvSpPr>
          <p:spPr>
            <a:xfrm>
              <a:off x="4078827" y="1910453"/>
              <a:ext cx="144497" cy="47064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8" name="Freeform 144">
              <a:extLst>
                <a:ext uri="{FF2B5EF4-FFF2-40B4-BE49-F238E27FC236}">
                  <a16:creationId xmlns:a16="http://schemas.microsoft.com/office/drawing/2014/main" id="{7FE0D7BC-F66B-423A-8EEC-F6BDF6E419ED}"/>
                </a:ext>
              </a:extLst>
            </p:cNvPr>
            <p:cNvSpPr/>
            <p:nvPr/>
          </p:nvSpPr>
          <p:spPr>
            <a:xfrm>
              <a:off x="4078827" y="1818515"/>
              <a:ext cx="144497" cy="47064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29" name="Freeform 145">
              <a:extLst>
                <a:ext uri="{FF2B5EF4-FFF2-40B4-BE49-F238E27FC236}">
                  <a16:creationId xmlns:a16="http://schemas.microsoft.com/office/drawing/2014/main" id="{52C71155-D7F5-4D52-B098-82548F97D43F}"/>
                </a:ext>
              </a:extLst>
            </p:cNvPr>
            <p:cNvSpPr/>
            <p:nvPr/>
          </p:nvSpPr>
          <p:spPr>
            <a:xfrm>
              <a:off x="4074448" y="2178604"/>
              <a:ext cx="144497" cy="47063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30" name="Freeform 146">
              <a:extLst>
                <a:ext uri="{FF2B5EF4-FFF2-40B4-BE49-F238E27FC236}">
                  <a16:creationId xmlns:a16="http://schemas.microsoft.com/office/drawing/2014/main" id="{3EBF5D9B-24CC-4C57-9472-855E23434BCF}"/>
                </a:ext>
              </a:extLst>
            </p:cNvPr>
            <p:cNvSpPr/>
            <p:nvPr/>
          </p:nvSpPr>
          <p:spPr>
            <a:xfrm>
              <a:off x="4077732" y="1515341"/>
              <a:ext cx="144497" cy="48158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31" name="Freeform 147">
              <a:extLst>
                <a:ext uri="{FF2B5EF4-FFF2-40B4-BE49-F238E27FC236}">
                  <a16:creationId xmlns:a16="http://schemas.microsoft.com/office/drawing/2014/main" id="{35F66C27-F232-4F2C-B6E9-690AF549FBFF}"/>
                </a:ext>
              </a:extLst>
            </p:cNvPr>
            <p:cNvSpPr/>
            <p:nvPr/>
          </p:nvSpPr>
          <p:spPr>
            <a:xfrm>
              <a:off x="4077732" y="1424497"/>
              <a:ext cx="144497" cy="47064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32" name="Freeform 148">
              <a:extLst>
                <a:ext uri="{FF2B5EF4-FFF2-40B4-BE49-F238E27FC236}">
                  <a16:creationId xmlns:a16="http://schemas.microsoft.com/office/drawing/2014/main" id="{1EF43302-5D3D-42C1-9D72-19E7038360AA}"/>
                </a:ext>
              </a:extLst>
            </p:cNvPr>
            <p:cNvSpPr/>
            <p:nvPr/>
          </p:nvSpPr>
          <p:spPr>
            <a:xfrm>
              <a:off x="4077732" y="1332560"/>
              <a:ext cx="144497" cy="47064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33" name="Freeform 149">
              <a:extLst>
                <a:ext uri="{FF2B5EF4-FFF2-40B4-BE49-F238E27FC236}">
                  <a16:creationId xmlns:a16="http://schemas.microsoft.com/office/drawing/2014/main" id="{A4EFB725-DD28-403D-ADF7-2E753B41B649}"/>
                </a:ext>
              </a:extLst>
            </p:cNvPr>
            <p:cNvSpPr/>
            <p:nvPr/>
          </p:nvSpPr>
          <p:spPr>
            <a:xfrm>
              <a:off x="4077732" y="1240622"/>
              <a:ext cx="144497" cy="48158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6B499898-58FE-4500-8E51-EC146BAFCCD7}"/>
                </a:ext>
              </a:extLst>
            </p:cNvPr>
            <p:cNvSpPr/>
            <p:nvPr/>
          </p:nvSpPr>
          <p:spPr>
            <a:xfrm>
              <a:off x="4073353" y="1600711"/>
              <a:ext cx="144497" cy="48158"/>
            </a:xfrm>
            <a:custGeom>
              <a:avLst/>
              <a:gdLst>
                <a:gd name="connsiteX0" fmla="*/ 228600 w 228600"/>
                <a:gd name="connsiteY0" fmla="*/ 50800 h 91017"/>
                <a:gd name="connsiteX1" fmla="*/ 133350 w 228600"/>
                <a:gd name="connsiteY1" fmla="*/ 82550 h 91017"/>
                <a:gd name="connsiteX2" fmla="*/ 0 w 228600"/>
                <a:gd name="connsiteY2" fmla="*/ 0 h 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1017">
                  <a:moveTo>
                    <a:pt x="228600" y="50800"/>
                  </a:moveTo>
                  <a:cubicBezTo>
                    <a:pt x="200025" y="70908"/>
                    <a:pt x="171450" y="91017"/>
                    <a:pt x="133350" y="82550"/>
                  </a:cubicBezTo>
                  <a:cubicBezTo>
                    <a:pt x="95250" y="74083"/>
                    <a:pt x="47625" y="37041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5662" tIns="42833" rIns="85662" bIns="42833" anchorCtr="1"/>
            <a:lstStyle/>
            <a:p>
              <a:pPr algn="ctr" defTabSz="1371600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endParaRPr lang="en-US" sz="2909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BAE6A2-EA71-4259-B94C-3E1D770CDF33}"/>
                </a:ext>
              </a:extLst>
            </p:cNvPr>
            <p:cNvCxnSpPr/>
            <p:nvPr/>
          </p:nvCxnSpPr>
          <p:spPr>
            <a:xfrm flipH="1">
              <a:off x="3898205" y="1160725"/>
              <a:ext cx="392988" cy="15323"/>
            </a:xfrm>
            <a:prstGeom prst="line">
              <a:avLst/>
            </a:pr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28D6BB8-0B38-4FE8-B0A2-03713349658B}"/>
                </a:ext>
              </a:extLst>
            </p:cNvPr>
            <p:cNvCxnSpPr/>
            <p:nvPr/>
          </p:nvCxnSpPr>
          <p:spPr>
            <a:xfrm flipH="1">
              <a:off x="4042702" y="1190276"/>
              <a:ext cx="217840" cy="8756"/>
            </a:xfrm>
            <a:prstGeom prst="line">
              <a:avLst/>
            </a:pr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645C1E-9AEB-4D82-B4C5-895348FDCDBD}"/>
                </a:ext>
              </a:extLst>
            </p:cNvPr>
            <p:cNvCxnSpPr/>
            <p:nvPr/>
          </p:nvCxnSpPr>
          <p:spPr>
            <a:xfrm flipH="1">
              <a:off x="4124803" y="1220921"/>
              <a:ext cx="101804" cy="6567"/>
            </a:xfrm>
            <a:prstGeom prst="line">
              <a:avLst/>
            </a:pr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AF03B7-9E60-4BC7-AB49-8C26AF97D17B}"/>
                </a:ext>
              </a:extLst>
            </p:cNvPr>
            <p:cNvCxnSpPr/>
            <p:nvPr/>
          </p:nvCxnSpPr>
          <p:spPr bwMode="auto">
            <a:xfrm flipV="1">
              <a:off x="4224418" y="1214355"/>
              <a:ext cx="0" cy="1570600"/>
            </a:xfrm>
            <a:prstGeom prst="line">
              <a:avLst/>
            </a:pr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6BFEE43-0C62-4430-B542-888736115349}"/>
                </a:ext>
              </a:extLst>
            </p:cNvPr>
            <p:cNvCxnSpPr/>
            <p:nvPr/>
          </p:nvCxnSpPr>
          <p:spPr bwMode="auto">
            <a:xfrm flipV="1">
              <a:off x="4253974" y="1183709"/>
              <a:ext cx="0" cy="1484134"/>
            </a:xfrm>
            <a:prstGeom prst="line">
              <a:avLst/>
            </a:pr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D42E3A-C6B2-43CC-99C8-BBA30EA94646}"/>
                </a:ext>
              </a:extLst>
            </p:cNvPr>
            <p:cNvCxnSpPr/>
            <p:nvPr/>
          </p:nvCxnSpPr>
          <p:spPr bwMode="auto">
            <a:xfrm flipV="1">
              <a:off x="4283530" y="1157441"/>
              <a:ext cx="0" cy="1408614"/>
            </a:xfrm>
            <a:prstGeom prst="line">
              <a:avLst/>
            </a:prstGeom>
            <a:noFill/>
            <a:ln w="127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DE3C97-8A70-463E-B64A-470FE28A6BE8}"/>
              </a:ext>
            </a:extLst>
          </p:cNvPr>
          <p:cNvGrpSpPr/>
          <p:nvPr/>
        </p:nvGrpSpPr>
        <p:grpSpPr>
          <a:xfrm>
            <a:off x="12432586" y="2755427"/>
            <a:ext cx="6305616" cy="3937960"/>
            <a:chOff x="143139" y="4289663"/>
            <a:chExt cx="4203744" cy="26253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18696DD-BE6D-47EE-A49A-3D861CC889C4}"/>
                </a:ext>
              </a:extLst>
            </p:cNvPr>
            <p:cNvGrpSpPr/>
            <p:nvPr/>
          </p:nvGrpSpPr>
          <p:grpSpPr>
            <a:xfrm>
              <a:off x="1365591" y="4599205"/>
              <a:ext cx="1237515" cy="2168458"/>
              <a:chOff x="8361976" y="1946470"/>
              <a:chExt cx="4601463" cy="5410240"/>
            </a:xfrm>
          </p:grpSpPr>
          <p:pic>
            <p:nvPicPr>
              <p:cNvPr id="115" name="Picture 22">
                <a:extLst>
                  <a:ext uri="{FF2B5EF4-FFF2-40B4-BE49-F238E27FC236}">
                    <a16:creationId xmlns:a16="http://schemas.microsoft.com/office/drawing/2014/main" id="{11B6CB68-0AE9-4D06-BA26-2D3B3FCE4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018193" y="4681369"/>
                <a:ext cx="3945246" cy="26753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Freeform 161">
                <a:extLst>
                  <a:ext uri="{FF2B5EF4-FFF2-40B4-BE49-F238E27FC236}">
                    <a16:creationId xmlns:a16="http://schemas.microsoft.com/office/drawing/2014/main" id="{B2F1B8C1-6EBD-4BD3-B9DA-914D25994A43}"/>
                  </a:ext>
                </a:extLst>
              </p:cNvPr>
              <p:cNvSpPr/>
              <p:nvPr/>
            </p:nvSpPr>
            <p:spPr bwMode="auto">
              <a:xfrm>
                <a:off x="8361976" y="3990161"/>
                <a:ext cx="1816100" cy="1079499"/>
              </a:xfrm>
              <a:custGeom>
                <a:avLst/>
                <a:gdLst>
                  <a:gd name="connsiteX0" fmla="*/ 63500 w 1816100"/>
                  <a:gd name="connsiteY0" fmla="*/ 152400 h 1079500"/>
                  <a:gd name="connsiteX1" fmla="*/ 596900 w 1816100"/>
                  <a:gd name="connsiteY1" fmla="*/ 0 h 1079500"/>
                  <a:gd name="connsiteX2" fmla="*/ 1816100 w 1816100"/>
                  <a:gd name="connsiteY2" fmla="*/ 1079500 h 1079500"/>
                  <a:gd name="connsiteX3" fmla="*/ 0 w 1816100"/>
                  <a:gd name="connsiteY3" fmla="*/ 292100 h 10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100" h="1079500">
                    <a:moveTo>
                      <a:pt x="63500" y="152400"/>
                    </a:moveTo>
                    <a:lnTo>
                      <a:pt x="596900" y="0"/>
                    </a:lnTo>
                    <a:lnTo>
                      <a:pt x="1816100" y="1079500"/>
                    </a:lnTo>
                    <a:lnTo>
                      <a:pt x="0" y="292100"/>
                    </a:lnTo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100000">
                    <a:schemeClr val="accent3"/>
                  </a:gs>
                </a:gsLst>
                <a:lin ang="186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5662" tIns="42833" rIns="85662" bIns="42833" numCol="1" rtlCol="0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57184">
                  <a:lnSpc>
                    <a:spcPct val="95000"/>
                  </a:lnSpc>
                  <a:spcBef>
                    <a:spcPct val="30000"/>
                  </a:spcBef>
                  <a:buClr>
                    <a:prstClr val="black"/>
                  </a:buClr>
                </a:pPr>
                <a:endParaRPr lang="en-US" sz="1877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/>
                  <a:cs typeface="Calibri" pitchFamily="34" charset="0"/>
                </a:endParaRPr>
              </a:p>
            </p:txBody>
          </p:sp>
          <p:pic>
            <p:nvPicPr>
              <p:cNvPr id="117" name="Picture 3">
                <a:extLst>
                  <a:ext uri="{FF2B5EF4-FFF2-40B4-BE49-F238E27FC236}">
                    <a16:creationId xmlns:a16="http://schemas.microsoft.com/office/drawing/2014/main" id="{55330916-E2BD-4165-801F-3E9E0601E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347518">
                <a:off x="9005604" y="1946470"/>
                <a:ext cx="2322657" cy="1715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91B4952-AB6B-4A60-A89B-196614620C7F}"/>
                </a:ext>
              </a:extLst>
            </p:cNvPr>
            <p:cNvGrpSpPr/>
            <p:nvPr/>
          </p:nvGrpSpPr>
          <p:grpSpPr>
            <a:xfrm>
              <a:off x="158114" y="4356499"/>
              <a:ext cx="1183796" cy="2393750"/>
              <a:chOff x="6177958" y="1240896"/>
              <a:chExt cx="2673614" cy="3829202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60C34D9-C351-400F-980F-7F567237C322}"/>
                  </a:ext>
                </a:extLst>
              </p:cNvPr>
              <p:cNvSpPr/>
              <p:nvPr/>
            </p:nvSpPr>
            <p:spPr>
              <a:xfrm>
                <a:off x="6263897" y="1241690"/>
                <a:ext cx="2501740" cy="21043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371600"/>
                <a:endParaRPr lang="en-US" sz="1220">
                  <a:solidFill>
                    <a:srgbClr val="061922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EEDB9E4-7C63-48FB-AC7E-AA620D37F833}"/>
                  </a:ext>
                </a:extLst>
              </p:cNvPr>
              <p:cNvSpPr/>
              <p:nvPr/>
            </p:nvSpPr>
            <p:spPr>
              <a:xfrm>
                <a:off x="6177958" y="1241267"/>
                <a:ext cx="105413" cy="382883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371600"/>
                <a:endParaRPr lang="en-US" sz="1220">
                  <a:solidFill>
                    <a:srgbClr val="061922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229B4D4-B494-4221-9D12-4CB528119E6F}"/>
                  </a:ext>
                </a:extLst>
              </p:cNvPr>
              <p:cNvSpPr/>
              <p:nvPr/>
            </p:nvSpPr>
            <p:spPr>
              <a:xfrm>
                <a:off x="8746159" y="1240896"/>
                <a:ext cx="105413" cy="382883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371600"/>
                <a:endParaRPr lang="en-US" sz="1220">
                  <a:solidFill>
                    <a:srgbClr val="061922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5784832-E708-4973-9C3C-3ADD0C683993}"/>
                </a:ext>
              </a:extLst>
            </p:cNvPr>
            <p:cNvSpPr/>
            <p:nvPr/>
          </p:nvSpPr>
          <p:spPr bwMode="auto">
            <a:xfrm>
              <a:off x="216505" y="4446061"/>
              <a:ext cx="1046340" cy="3733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 cmpd="sng" algn="ctr">
              <a:solidFill>
                <a:srgbClr val="0083C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t"/>
            <a:lstStyle/>
            <a:p>
              <a:pPr algn="ctr" defTabSz="1371600">
                <a:defRPr/>
              </a:pPr>
              <a:r>
                <a:rPr lang="en-US" sz="1500" b="1" dirty="0">
                  <a:solidFill>
                    <a:srgbClr val="061922"/>
                  </a:solidFill>
                  <a:latin typeface="Calibri Light" panose="020F0302020204030204"/>
                  <a:ea typeface="ＭＳ Ｐゴシック" charset="-128"/>
                  <a:cs typeface="Calibri"/>
                </a:rPr>
                <a:t>       CXL Pooled Memory/ </a:t>
              </a:r>
            </a:p>
            <a:p>
              <a:pPr algn="ctr" defTabSz="1371600">
                <a:defRPr/>
              </a:pPr>
              <a:r>
                <a:rPr lang="en-US" sz="1500" b="1" dirty="0">
                  <a:solidFill>
                    <a:srgbClr val="061922"/>
                  </a:solidFill>
                  <a:latin typeface="Calibri Light" panose="020F0302020204030204"/>
                  <a:ea typeface="ＭＳ Ｐゴシック" charset="-128"/>
                  <a:cs typeface="Calibri"/>
                </a:rPr>
                <a:t>Storage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7CF700A-C54C-4C15-AB27-CE55621DA0DB}"/>
                </a:ext>
              </a:extLst>
            </p:cNvPr>
            <p:cNvSpPr/>
            <p:nvPr/>
          </p:nvSpPr>
          <p:spPr bwMode="auto">
            <a:xfrm>
              <a:off x="225215" y="5248514"/>
              <a:ext cx="1046340" cy="4195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 cap="flat" cmpd="sng" algn="ctr">
              <a:solidFill>
                <a:srgbClr val="0083C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t"/>
            <a:lstStyle/>
            <a:p>
              <a:pPr algn="ctr" defTabSz="1371600">
                <a:defRPr/>
              </a:pPr>
              <a:r>
                <a:rPr lang="en-US" sz="1313" b="1" dirty="0">
                  <a:solidFill>
                    <a:srgbClr val="061922"/>
                  </a:solidFill>
                  <a:latin typeface="Calibri Light" panose="020F0302020204030204"/>
                  <a:ea typeface="ＭＳ Ｐゴシック" charset="-128"/>
                  <a:cs typeface="Calibri"/>
                </a:rPr>
                <a:t>Compute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D31CD06-3EAE-42BF-9E96-39BCDFF3D545}"/>
                </a:ext>
              </a:extLst>
            </p:cNvPr>
            <p:cNvSpPr/>
            <p:nvPr/>
          </p:nvSpPr>
          <p:spPr bwMode="auto">
            <a:xfrm>
              <a:off x="225215" y="5707184"/>
              <a:ext cx="1046340" cy="419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solidFill>
                <a:srgbClr val="0083C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t"/>
            <a:lstStyle/>
            <a:p>
              <a:pPr algn="ctr" defTabSz="1371600">
                <a:defRPr/>
              </a:pPr>
              <a:r>
                <a:rPr lang="en-US" sz="1313" b="1" dirty="0">
                  <a:solidFill>
                    <a:srgbClr val="061922"/>
                  </a:solidFill>
                  <a:latin typeface="Calibri Light" panose="020F0302020204030204"/>
                  <a:ea typeface="ＭＳ Ｐゴシック" charset="-128"/>
                  <a:cs typeface="Calibri"/>
                </a:rPr>
                <a:t>Compute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06C2E6-81E3-4489-BE3A-A0ACD6F6A240}"/>
                </a:ext>
              </a:extLst>
            </p:cNvPr>
            <p:cNvSpPr/>
            <p:nvPr/>
          </p:nvSpPr>
          <p:spPr bwMode="auto">
            <a:xfrm>
              <a:off x="225215" y="6165854"/>
              <a:ext cx="1046340" cy="4195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 cap="flat" cmpd="sng" algn="ctr">
              <a:solidFill>
                <a:srgbClr val="0083C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t"/>
            <a:lstStyle/>
            <a:p>
              <a:pPr algn="ctr" defTabSz="1371600">
                <a:defRPr/>
              </a:pPr>
              <a:r>
                <a:rPr lang="en-US" sz="1313" b="1" dirty="0">
                  <a:solidFill>
                    <a:srgbClr val="061922"/>
                  </a:solidFill>
                  <a:latin typeface="Calibri Light" panose="020F0302020204030204"/>
                  <a:ea typeface="ＭＳ Ｐゴシック" charset="-128"/>
                  <a:cs typeface="Calibri"/>
                </a:rPr>
                <a:t>Compute</a:t>
              </a:r>
            </a:p>
          </p:txBody>
        </p:sp>
        <p:cxnSp>
          <p:nvCxnSpPr>
            <p:cNvPr id="48" name="Straight Connector 15">
              <a:extLst>
                <a:ext uri="{FF2B5EF4-FFF2-40B4-BE49-F238E27FC236}">
                  <a16:creationId xmlns:a16="http://schemas.microsoft.com/office/drawing/2014/main" id="{D1162780-86B4-425A-850E-87B1F986774C}"/>
                </a:ext>
              </a:extLst>
            </p:cNvPr>
            <p:cNvCxnSpPr>
              <a:cxnSpLocks noChangeShapeType="1"/>
              <a:stCxn id="78" idx="0"/>
              <a:endCxn id="72" idx="2"/>
            </p:cNvCxnSpPr>
            <p:nvPr/>
          </p:nvCxnSpPr>
          <p:spPr bwMode="auto">
            <a:xfrm flipV="1">
              <a:off x="260004" y="4735857"/>
              <a:ext cx="88259" cy="104800"/>
            </a:xfrm>
            <a:prstGeom prst="line">
              <a:avLst/>
            </a:prstGeom>
            <a:noFill/>
            <a:ln w="12700" cmpd="sng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5">
              <a:extLst>
                <a:ext uri="{FF2B5EF4-FFF2-40B4-BE49-F238E27FC236}">
                  <a16:creationId xmlns:a16="http://schemas.microsoft.com/office/drawing/2014/main" id="{29E4B6F9-0B6A-4A81-8C59-388E215F440B}"/>
                </a:ext>
              </a:extLst>
            </p:cNvPr>
            <p:cNvCxnSpPr>
              <a:cxnSpLocks noChangeShapeType="1"/>
              <a:stCxn id="81" idx="0"/>
              <a:endCxn id="72" idx="2"/>
            </p:cNvCxnSpPr>
            <p:nvPr/>
          </p:nvCxnSpPr>
          <p:spPr bwMode="auto">
            <a:xfrm flipH="1" flipV="1">
              <a:off x="348263" y="4735857"/>
              <a:ext cx="654" cy="104800"/>
            </a:xfrm>
            <a:prstGeom prst="line">
              <a:avLst/>
            </a:prstGeom>
            <a:noFill/>
            <a:ln w="12700" cmpd="sng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15">
              <a:extLst>
                <a:ext uri="{FF2B5EF4-FFF2-40B4-BE49-F238E27FC236}">
                  <a16:creationId xmlns:a16="http://schemas.microsoft.com/office/drawing/2014/main" id="{A23C0BFE-0280-407D-A181-D3639EBBF407}"/>
                </a:ext>
              </a:extLst>
            </p:cNvPr>
            <p:cNvCxnSpPr>
              <a:cxnSpLocks noChangeShapeType="1"/>
              <a:stCxn id="62" idx="1"/>
              <a:endCxn id="72" idx="2"/>
            </p:cNvCxnSpPr>
            <p:nvPr/>
          </p:nvCxnSpPr>
          <p:spPr bwMode="auto">
            <a:xfrm flipH="1" flipV="1">
              <a:off x="348263" y="4735857"/>
              <a:ext cx="72833" cy="85125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5">
              <a:extLst>
                <a:ext uri="{FF2B5EF4-FFF2-40B4-BE49-F238E27FC236}">
                  <a16:creationId xmlns:a16="http://schemas.microsoft.com/office/drawing/2014/main" id="{C9159206-D5E1-4E1B-B461-63674A9E0AF8}"/>
                </a:ext>
              </a:extLst>
            </p:cNvPr>
            <p:cNvCxnSpPr>
              <a:cxnSpLocks noChangeShapeType="1"/>
              <a:stCxn id="63" idx="1"/>
              <a:endCxn id="72" idx="2"/>
            </p:cNvCxnSpPr>
            <p:nvPr/>
          </p:nvCxnSpPr>
          <p:spPr bwMode="auto">
            <a:xfrm flipH="1" flipV="1">
              <a:off x="348263" y="4735857"/>
              <a:ext cx="161641" cy="85125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5">
              <a:extLst>
                <a:ext uri="{FF2B5EF4-FFF2-40B4-BE49-F238E27FC236}">
                  <a16:creationId xmlns:a16="http://schemas.microsoft.com/office/drawing/2014/main" id="{6981D757-07B7-4914-B7B5-42C3EE0C3A62}"/>
                </a:ext>
              </a:extLst>
            </p:cNvPr>
            <p:cNvCxnSpPr>
              <a:cxnSpLocks noChangeShapeType="1"/>
              <a:stCxn id="64" idx="1"/>
              <a:endCxn id="72" idx="2"/>
            </p:cNvCxnSpPr>
            <p:nvPr/>
          </p:nvCxnSpPr>
          <p:spPr bwMode="auto">
            <a:xfrm flipH="1" flipV="1">
              <a:off x="348263" y="4735857"/>
              <a:ext cx="250449" cy="85125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15">
              <a:extLst>
                <a:ext uri="{FF2B5EF4-FFF2-40B4-BE49-F238E27FC236}">
                  <a16:creationId xmlns:a16="http://schemas.microsoft.com/office/drawing/2014/main" id="{B6BCE21F-8F95-47C2-B93A-01363F4A2ABA}"/>
                </a:ext>
              </a:extLst>
            </p:cNvPr>
            <p:cNvCxnSpPr>
              <a:cxnSpLocks noChangeShapeType="1"/>
              <a:stCxn id="65" idx="1"/>
              <a:endCxn id="72" idx="2"/>
            </p:cNvCxnSpPr>
            <p:nvPr/>
          </p:nvCxnSpPr>
          <p:spPr bwMode="auto">
            <a:xfrm flipH="1" flipV="1">
              <a:off x="348263" y="4735857"/>
              <a:ext cx="339257" cy="85125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5">
              <a:extLst>
                <a:ext uri="{FF2B5EF4-FFF2-40B4-BE49-F238E27FC236}">
                  <a16:creationId xmlns:a16="http://schemas.microsoft.com/office/drawing/2014/main" id="{7F933900-C635-41FC-8598-B7F7F3730EB3}"/>
                </a:ext>
              </a:extLst>
            </p:cNvPr>
            <p:cNvCxnSpPr>
              <a:cxnSpLocks noChangeShapeType="1"/>
              <a:stCxn id="66" idx="1"/>
              <a:endCxn id="72" idx="3"/>
            </p:cNvCxnSpPr>
            <p:nvPr/>
          </p:nvCxnSpPr>
          <p:spPr bwMode="auto">
            <a:xfrm flipH="1" flipV="1">
              <a:off x="412376" y="4661404"/>
              <a:ext cx="363952" cy="159578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5">
              <a:extLst>
                <a:ext uri="{FF2B5EF4-FFF2-40B4-BE49-F238E27FC236}">
                  <a16:creationId xmlns:a16="http://schemas.microsoft.com/office/drawing/2014/main" id="{5A79A524-B745-45F3-A84D-44D61351C097}"/>
                </a:ext>
              </a:extLst>
            </p:cNvPr>
            <p:cNvCxnSpPr>
              <a:cxnSpLocks noChangeShapeType="1"/>
              <a:stCxn id="67" idx="1"/>
              <a:endCxn id="72" idx="3"/>
            </p:cNvCxnSpPr>
            <p:nvPr/>
          </p:nvCxnSpPr>
          <p:spPr bwMode="auto">
            <a:xfrm flipH="1" flipV="1">
              <a:off x="412376" y="4661404"/>
              <a:ext cx="452760" cy="159578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15">
              <a:extLst>
                <a:ext uri="{FF2B5EF4-FFF2-40B4-BE49-F238E27FC236}">
                  <a16:creationId xmlns:a16="http://schemas.microsoft.com/office/drawing/2014/main" id="{E9BB3A23-1ED3-4E59-BBA7-725672EE62BF}"/>
                </a:ext>
              </a:extLst>
            </p:cNvPr>
            <p:cNvCxnSpPr>
              <a:cxnSpLocks noChangeShapeType="1"/>
              <a:stCxn id="68" idx="1"/>
              <a:endCxn id="72" idx="3"/>
            </p:cNvCxnSpPr>
            <p:nvPr/>
          </p:nvCxnSpPr>
          <p:spPr bwMode="auto">
            <a:xfrm flipH="1" flipV="1">
              <a:off x="412376" y="4661404"/>
              <a:ext cx="541568" cy="159578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15">
              <a:extLst>
                <a:ext uri="{FF2B5EF4-FFF2-40B4-BE49-F238E27FC236}">
                  <a16:creationId xmlns:a16="http://schemas.microsoft.com/office/drawing/2014/main" id="{823F5B1A-3103-4B19-8B73-8FD8344838FF}"/>
                </a:ext>
              </a:extLst>
            </p:cNvPr>
            <p:cNvCxnSpPr>
              <a:cxnSpLocks noChangeShapeType="1"/>
              <a:stCxn id="69" idx="1"/>
              <a:endCxn id="72" idx="3"/>
            </p:cNvCxnSpPr>
            <p:nvPr/>
          </p:nvCxnSpPr>
          <p:spPr bwMode="auto">
            <a:xfrm flipH="1" flipV="1">
              <a:off x="412376" y="4661404"/>
              <a:ext cx="630376" cy="159578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15">
              <a:extLst>
                <a:ext uri="{FF2B5EF4-FFF2-40B4-BE49-F238E27FC236}">
                  <a16:creationId xmlns:a16="http://schemas.microsoft.com/office/drawing/2014/main" id="{0BE4AD9D-4E8B-4316-B010-0BF53A9533B6}"/>
                </a:ext>
              </a:extLst>
            </p:cNvPr>
            <p:cNvCxnSpPr>
              <a:cxnSpLocks noChangeShapeType="1"/>
              <a:stCxn id="70" idx="1"/>
              <a:endCxn id="72" idx="3"/>
            </p:cNvCxnSpPr>
            <p:nvPr/>
          </p:nvCxnSpPr>
          <p:spPr bwMode="auto">
            <a:xfrm flipH="1" flipV="1">
              <a:off x="412376" y="4661404"/>
              <a:ext cx="719184" cy="159578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5">
              <a:extLst>
                <a:ext uri="{FF2B5EF4-FFF2-40B4-BE49-F238E27FC236}">
                  <a16:creationId xmlns:a16="http://schemas.microsoft.com/office/drawing/2014/main" id="{83ACF823-F315-4495-B54C-DE83066D1A67}"/>
                </a:ext>
              </a:extLst>
            </p:cNvPr>
            <p:cNvCxnSpPr>
              <a:cxnSpLocks noChangeShapeType="1"/>
              <a:stCxn id="71" idx="1"/>
              <a:endCxn id="72" idx="3"/>
            </p:cNvCxnSpPr>
            <p:nvPr/>
          </p:nvCxnSpPr>
          <p:spPr bwMode="auto">
            <a:xfrm flipH="1" flipV="1">
              <a:off x="412376" y="4661404"/>
              <a:ext cx="807993" cy="159578"/>
            </a:xfrm>
            <a:prstGeom prst="line">
              <a:avLst/>
            </a:prstGeom>
            <a:noFill/>
            <a:ln w="12700" cmpd="sng">
              <a:solidFill>
                <a:schemeClr val="accent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9D8098E-87C9-431A-8403-AFEFD7188406}"/>
                </a:ext>
              </a:extLst>
            </p:cNvPr>
            <p:cNvSpPr/>
            <p:nvPr/>
          </p:nvSpPr>
          <p:spPr>
            <a:xfrm>
              <a:off x="236584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C2FA50E-B416-4AD9-948B-F3B48E3B476F}"/>
                </a:ext>
              </a:extLst>
            </p:cNvPr>
            <p:cNvSpPr/>
            <p:nvPr/>
          </p:nvSpPr>
          <p:spPr>
            <a:xfrm>
              <a:off x="325392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03C260A-FB2E-4F90-A7AF-F1D1246DD7A2}"/>
                </a:ext>
              </a:extLst>
            </p:cNvPr>
            <p:cNvSpPr/>
            <p:nvPr/>
          </p:nvSpPr>
          <p:spPr>
            <a:xfrm>
              <a:off x="414200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82F711F-CCE8-4FF9-8862-5DD12D51D44F}"/>
                </a:ext>
              </a:extLst>
            </p:cNvPr>
            <p:cNvSpPr/>
            <p:nvPr/>
          </p:nvSpPr>
          <p:spPr>
            <a:xfrm>
              <a:off x="503008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C957AF-D633-4FD7-8CA4-8F695C657102}"/>
                </a:ext>
              </a:extLst>
            </p:cNvPr>
            <p:cNvSpPr/>
            <p:nvPr/>
          </p:nvSpPr>
          <p:spPr>
            <a:xfrm>
              <a:off x="591816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D00FF8D-D17E-4F51-83C3-E05098BEDF3A}"/>
                </a:ext>
              </a:extLst>
            </p:cNvPr>
            <p:cNvSpPr/>
            <p:nvPr/>
          </p:nvSpPr>
          <p:spPr>
            <a:xfrm>
              <a:off x="680624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477BF6F-98E2-487D-B154-74A01B023805}"/>
                </a:ext>
              </a:extLst>
            </p:cNvPr>
            <p:cNvSpPr/>
            <p:nvPr/>
          </p:nvSpPr>
          <p:spPr>
            <a:xfrm>
              <a:off x="769432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D4263-129D-4B6E-B0C9-586C518213A8}"/>
                </a:ext>
              </a:extLst>
            </p:cNvPr>
            <p:cNvSpPr/>
            <p:nvPr/>
          </p:nvSpPr>
          <p:spPr>
            <a:xfrm>
              <a:off x="858240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EA9F5E-34B8-40E4-9E22-EDD45EA409A1}"/>
                </a:ext>
              </a:extLst>
            </p:cNvPr>
            <p:cNvSpPr/>
            <p:nvPr/>
          </p:nvSpPr>
          <p:spPr>
            <a:xfrm>
              <a:off x="947048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BE34CF-CF96-4964-9ADD-F90CEA7780BE}"/>
                </a:ext>
              </a:extLst>
            </p:cNvPr>
            <p:cNvSpPr/>
            <p:nvPr/>
          </p:nvSpPr>
          <p:spPr>
            <a:xfrm>
              <a:off x="1035856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EEA5AF0-BB4A-4465-83FF-EDCD814391B6}"/>
                </a:ext>
              </a:extLst>
            </p:cNvPr>
            <p:cNvSpPr/>
            <p:nvPr/>
          </p:nvSpPr>
          <p:spPr>
            <a:xfrm>
              <a:off x="1124664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947B82-CEB0-4ACC-9260-239E6C217103}"/>
                </a:ext>
              </a:extLst>
            </p:cNvPr>
            <p:cNvSpPr/>
            <p:nvPr/>
          </p:nvSpPr>
          <p:spPr>
            <a:xfrm>
              <a:off x="1213473" y="4812974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568A1C-816A-486E-9231-CDB404F453E5}"/>
                </a:ext>
              </a:extLst>
            </p:cNvPr>
            <p:cNvSpPr/>
            <p:nvPr/>
          </p:nvSpPr>
          <p:spPr>
            <a:xfrm>
              <a:off x="284150" y="4586951"/>
              <a:ext cx="128227" cy="14890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  <a:gs pos="12000">
                  <a:schemeClr val="tx1">
                    <a:lumMod val="75000"/>
                    <a:lumOff val="25000"/>
                  </a:schemeClr>
                </a:gs>
              </a:gsLst>
              <a:lin ang="3000000" scaled="0"/>
              <a:tileRect/>
            </a:gradFill>
            <a:ln w="3175" cmpd="sng"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defTabSz="1371600"/>
              <a:r>
                <a:rPr lang="en-US" sz="659" dirty="0">
                  <a:solidFill>
                    <a:srgbClr val="FFFFFF"/>
                  </a:solidFill>
                  <a:latin typeface="Calibri Light" panose="020F0302020204030204"/>
                  <a:cs typeface="Calibri"/>
                </a:rPr>
                <a:t>X</a:t>
              </a:r>
            </a:p>
          </p:txBody>
        </p:sp>
        <p:cxnSp>
          <p:nvCxnSpPr>
            <p:cNvPr id="73" name="Straight Connector 15">
              <a:extLst>
                <a:ext uri="{FF2B5EF4-FFF2-40B4-BE49-F238E27FC236}">
                  <a16:creationId xmlns:a16="http://schemas.microsoft.com/office/drawing/2014/main" id="{DDA79AB3-6995-4219-9E7E-D1FD47563CA5}"/>
                </a:ext>
              </a:extLst>
            </p:cNvPr>
            <p:cNvCxnSpPr>
              <a:cxnSpLocks noChangeShapeType="1"/>
              <a:stCxn id="94" idx="0"/>
              <a:endCxn id="82" idx="5"/>
            </p:cNvCxnSpPr>
            <p:nvPr/>
          </p:nvCxnSpPr>
          <p:spPr bwMode="auto">
            <a:xfrm flipH="1" flipV="1">
              <a:off x="278086" y="5337312"/>
              <a:ext cx="70511" cy="140649"/>
            </a:xfrm>
            <a:prstGeom prst="line">
              <a:avLst/>
            </a:prstGeom>
            <a:noFill/>
            <a:ln w="12700" cmpd="sng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5">
              <a:extLst>
                <a:ext uri="{FF2B5EF4-FFF2-40B4-BE49-F238E27FC236}">
                  <a16:creationId xmlns:a16="http://schemas.microsoft.com/office/drawing/2014/main" id="{D7BED470-51E6-4927-80F6-CA488575F2B6}"/>
                </a:ext>
              </a:extLst>
            </p:cNvPr>
            <p:cNvCxnSpPr>
              <a:cxnSpLocks noChangeShapeType="1"/>
              <a:stCxn id="101" idx="0"/>
              <a:endCxn id="79" idx="5"/>
            </p:cNvCxnSpPr>
            <p:nvPr/>
          </p:nvCxnSpPr>
          <p:spPr bwMode="auto">
            <a:xfrm flipH="1" flipV="1">
              <a:off x="276778" y="5782112"/>
              <a:ext cx="71721" cy="140869"/>
            </a:xfrm>
            <a:prstGeom prst="line">
              <a:avLst/>
            </a:prstGeom>
            <a:noFill/>
            <a:ln w="12700" cmpd="sng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5">
              <a:extLst>
                <a:ext uri="{FF2B5EF4-FFF2-40B4-BE49-F238E27FC236}">
                  <a16:creationId xmlns:a16="http://schemas.microsoft.com/office/drawing/2014/main" id="{BFCE083E-2A7F-4E76-939A-42AE014B3A58}"/>
                </a:ext>
              </a:extLst>
            </p:cNvPr>
            <p:cNvCxnSpPr>
              <a:cxnSpLocks noChangeShapeType="1"/>
              <a:stCxn id="108" idx="0"/>
              <a:endCxn id="77" idx="5"/>
            </p:cNvCxnSpPr>
            <p:nvPr/>
          </p:nvCxnSpPr>
          <p:spPr bwMode="auto">
            <a:xfrm flipH="1" flipV="1">
              <a:off x="277981" y="6226912"/>
              <a:ext cx="70419" cy="141090"/>
            </a:xfrm>
            <a:prstGeom prst="line">
              <a:avLst/>
            </a:prstGeom>
            <a:noFill/>
            <a:ln w="12700" cmpd="sng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4572BB3-A967-4C00-89FA-B33AC832B183}"/>
                </a:ext>
              </a:extLst>
            </p:cNvPr>
            <p:cNvGrpSpPr/>
            <p:nvPr/>
          </p:nvGrpSpPr>
          <p:grpSpPr>
            <a:xfrm>
              <a:off x="284287" y="6330426"/>
              <a:ext cx="958901" cy="226910"/>
              <a:chOff x="5784166" y="2840136"/>
              <a:chExt cx="1908624" cy="388925"/>
            </a:xfrm>
          </p:grpSpPr>
          <p:cxnSp>
            <p:nvCxnSpPr>
              <p:cNvPr id="105" name="Straight Connector 15">
                <a:extLst>
                  <a:ext uri="{FF2B5EF4-FFF2-40B4-BE49-F238E27FC236}">
                    <a16:creationId xmlns:a16="http://schemas.microsoft.com/office/drawing/2014/main" id="{D5102839-6F9A-44BE-8871-0A0C35B9FB58}"/>
                  </a:ext>
                </a:extLst>
              </p:cNvPr>
              <p:cNvCxnSpPr>
                <a:cxnSpLocks noChangeShapeType="1"/>
                <a:stCxn id="109" idx="1"/>
                <a:endCxn id="108" idx="3"/>
              </p:cNvCxnSpPr>
              <p:nvPr/>
            </p:nvCxnSpPr>
            <p:spPr bwMode="auto">
              <a:xfrm flipH="1" flipV="1">
                <a:off x="6039392" y="3032154"/>
                <a:ext cx="432186" cy="23916"/>
              </a:xfrm>
              <a:prstGeom prst="line">
                <a:avLst/>
              </a:prstGeom>
              <a:noFill/>
              <a:ln w="12700" cmpd="sng">
                <a:solidFill>
                  <a:srgbClr val="0860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Connector 15">
                <a:extLst>
                  <a:ext uri="{FF2B5EF4-FFF2-40B4-BE49-F238E27FC236}">
                    <a16:creationId xmlns:a16="http://schemas.microsoft.com/office/drawing/2014/main" id="{C04689E6-C237-4B11-B3DA-044640861091}"/>
                  </a:ext>
                </a:extLst>
              </p:cNvPr>
              <p:cNvCxnSpPr>
                <a:cxnSpLocks noChangeShapeType="1"/>
                <a:stCxn id="111" idx="1"/>
                <a:endCxn id="108" idx="3"/>
              </p:cNvCxnSpPr>
              <p:nvPr/>
            </p:nvCxnSpPr>
            <p:spPr bwMode="auto">
              <a:xfrm flipH="1" flipV="1">
                <a:off x="6039392" y="3032154"/>
                <a:ext cx="1347814" cy="44115"/>
              </a:xfrm>
              <a:prstGeom prst="line">
                <a:avLst/>
              </a:prstGeom>
              <a:noFill/>
              <a:ln w="12700" cmpd="sng">
                <a:solidFill>
                  <a:srgbClr val="0860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DB5A3FF-A843-4D88-9D71-860BCE35C4EB}"/>
                  </a:ext>
                </a:extLst>
              </p:cNvPr>
              <p:cNvGrpSpPr/>
              <p:nvPr/>
            </p:nvGrpSpPr>
            <p:grpSpPr>
              <a:xfrm>
                <a:off x="6471578" y="2840136"/>
                <a:ext cx="1221212" cy="388925"/>
                <a:chOff x="6471578" y="2840136"/>
                <a:chExt cx="1221212" cy="388925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2EB99C4-DB77-4FE4-BBA1-C22371999F6D}"/>
                    </a:ext>
                  </a:extLst>
                </p:cNvPr>
                <p:cNvSpPr/>
                <p:nvPr/>
              </p:nvSpPr>
              <p:spPr>
                <a:xfrm>
                  <a:off x="6471578" y="2903278"/>
                  <a:ext cx="305584" cy="305584"/>
                </a:xfrm>
                <a:prstGeom prst="rect">
                  <a:avLst/>
                </a:prstGeom>
                <a:solidFill>
                  <a:schemeClr val="accent1"/>
                </a:solidFill>
                <a:ln w="3175" cmpd="sng">
                  <a:solidFill>
                    <a:schemeClr val="accent5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 defTabSz="1371600"/>
                  <a:r>
                    <a:rPr lang="en-US" sz="659" dirty="0">
                      <a:solidFill>
                        <a:srgbClr val="FFFFFF"/>
                      </a:solidFill>
                      <a:latin typeface="Calibri Light" panose="020F0302020204030204"/>
                      <a:cs typeface="Calibri"/>
                    </a:rPr>
                    <a:t>HDD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AFBCE88-8426-4FD2-A245-61AC27A124F6}"/>
                    </a:ext>
                  </a:extLst>
                </p:cNvPr>
                <p:cNvSpPr txBox="1"/>
                <p:nvPr/>
              </p:nvSpPr>
              <p:spPr>
                <a:xfrm>
                  <a:off x="6773597" y="2840136"/>
                  <a:ext cx="468390" cy="221416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defTabSz="1371600">
                    <a:defRPr/>
                  </a:pPr>
                  <a:r>
                    <a:rPr lang="en-US" sz="659" dirty="0">
                      <a:solidFill>
                        <a:srgbClr val="000000"/>
                      </a:solidFill>
                      <a:latin typeface="Calibri Light" panose="020F0302020204030204"/>
                      <a:cs typeface="Wingdings" charset="0"/>
                    </a:rPr>
                    <a:t>  </a:t>
                  </a:r>
                  <a:endParaRPr lang="en-US" sz="659" dirty="0">
                    <a:solidFill>
                      <a:srgbClr val="000000"/>
                    </a:solidFill>
                    <a:latin typeface="Calibri Light" panose="020F0302020204030204"/>
                    <a:cs typeface="Formata Regular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7013D2E-54E9-4996-B108-736AB6F8AF13}"/>
                    </a:ext>
                  </a:extLst>
                </p:cNvPr>
                <p:cNvSpPr/>
                <p:nvPr/>
              </p:nvSpPr>
              <p:spPr>
                <a:xfrm>
                  <a:off x="7387206" y="2923477"/>
                  <a:ext cx="305584" cy="305584"/>
                </a:xfrm>
                <a:prstGeom prst="rect">
                  <a:avLst/>
                </a:prstGeom>
                <a:solidFill>
                  <a:schemeClr val="accent1"/>
                </a:solidFill>
                <a:ln w="3175" cmpd="sng">
                  <a:solidFill>
                    <a:schemeClr val="accent5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 defTabSz="1371600"/>
                  <a:r>
                    <a:rPr lang="en-US" sz="659" dirty="0">
                      <a:solidFill>
                        <a:srgbClr val="FFFFFF"/>
                      </a:solidFill>
                      <a:latin typeface="Calibri Light" panose="020F0302020204030204"/>
                      <a:cs typeface="Calibri"/>
                    </a:rPr>
                    <a:t>HDD</a:t>
                  </a:r>
                </a:p>
              </p:txBody>
            </p:sp>
          </p:grp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413878D-4797-4D8A-9AB9-20B8A570CBD5}"/>
                  </a:ext>
                </a:extLst>
              </p:cNvPr>
              <p:cNvSpPr/>
              <p:nvPr/>
            </p:nvSpPr>
            <p:spPr>
              <a:xfrm>
                <a:off x="5784166" y="2904541"/>
                <a:ext cx="255226" cy="25522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  <a:gs pos="12000">
                    <a:schemeClr val="tx1">
                      <a:lumMod val="75000"/>
                      <a:lumOff val="25000"/>
                    </a:schemeClr>
                  </a:gs>
                </a:gsLst>
                <a:lin ang="3000000" scaled="0"/>
                <a:tileRect/>
              </a:gradFill>
              <a:ln w="3175" cmpd="sng"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1371600"/>
                <a:r>
                  <a:rPr lang="en-US" sz="659" dirty="0">
                    <a:solidFill>
                      <a:srgbClr val="FFFFFF"/>
                    </a:solidFill>
                    <a:latin typeface="Calibri Light" panose="020F0302020204030204"/>
                    <a:cs typeface="Calibri"/>
                  </a:rPr>
                  <a:t>X</a:t>
                </a: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EA184DD-9475-43AB-BDD6-DCE40ED2B10B}"/>
                </a:ext>
              </a:extLst>
            </p:cNvPr>
            <p:cNvSpPr/>
            <p:nvPr/>
          </p:nvSpPr>
          <p:spPr>
            <a:xfrm>
              <a:off x="237788" y="6180237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78" name="Freeform 200">
              <a:extLst>
                <a:ext uri="{FF2B5EF4-FFF2-40B4-BE49-F238E27FC236}">
                  <a16:creationId xmlns:a16="http://schemas.microsoft.com/office/drawing/2014/main" id="{E2A4CB38-C91F-41C8-A7A7-33D46EFAEE71}"/>
                </a:ext>
              </a:extLst>
            </p:cNvPr>
            <p:cNvSpPr/>
            <p:nvPr/>
          </p:nvSpPr>
          <p:spPr>
            <a:xfrm>
              <a:off x="143139" y="4840657"/>
              <a:ext cx="118846" cy="1366477"/>
            </a:xfrm>
            <a:custGeom>
              <a:avLst/>
              <a:gdLst>
                <a:gd name="connsiteX0" fmla="*/ 300009 w 300009"/>
                <a:gd name="connsiteY0" fmla="*/ 0 h 1024981"/>
                <a:gd name="connsiteX1" fmla="*/ 0 w 300009"/>
                <a:gd name="connsiteY1" fmla="*/ 414992 h 1024981"/>
                <a:gd name="connsiteX2" fmla="*/ 300009 w 300009"/>
                <a:gd name="connsiteY2" fmla="*/ 1024981 h 1024981"/>
                <a:gd name="connsiteX0" fmla="*/ 355583 w 1485202"/>
                <a:gd name="connsiteY0" fmla="*/ 0 h 1024981"/>
                <a:gd name="connsiteX1" fmla="*/ 55574 w 1485202"/>
                <a:gd name="connsiteY1" fmla="*/ 414992 h 1024981"/>
                <a:gd name="connsiteX2" fmla="*/ 1485202 w 1485202"/>
                <a:gd name="connsiteY2" fmla="*/ 1024981 h 1024981"/>
                <a:gd name="connsiteX0" fmla="*/ 436125 w 2737990"/>
                <a:gd name="connsiteY0" fmla="*/ 0 h 1024981"/>
                <a:gd name="connsiteX1" fmla="*/ 136116 w 2737990"/>
                <a:gd name="connsiteY1" fmla="*/ 414992 h 1024981"/>
                <a:gd name="connsiteX2" fmla="*/ 2737990 w 2737990"/>
                <a:gd name="connsiteY2" fmla="*/ 1024981 h 1024981"/>
                <a:gd name="connsiteX0" fmla="*/ 2642165 w 2642165"/>
                <a:gd name="connsiteY0" fmla="*/ 0 h 1023451"/>
                <a:gd name="connsiteX1" fmla="*/ 12 w 2642165"/>
                <a:gd name="connsiteY1" fmla="*/ 413462 h 1023451"/>
                <a:gd name="connsiteX2" fmla="*/ 2601886 w 2642165"/>
                <a:gd name="connsiteY2" fmla="*/ 1023451 h 1023451"/>
                <a:gd name="connsiteX0" fmla="*/ 2558516 w 2601886"/>
                <a:gd name="connsiteY0" fmla="*/ 0 h 1024981"/>
                <a:gd name="connsiteX1" fmla="*/ 12 w 2601886"/>
                <a:gd name="connsiteY1" fmla="*/ 414992 h 1024981"/>
                <a:gd name="connsiteX2" fmla="*/ 2601886 w 2601886"/>
                <a:gd name="connsiteY2" fmla="*/ 1024981 h 1024981"/>
                <a:gd name="connsiteX0" fmla="*/ 2558538 w 2601908"/>
                <a:gd name="connsiteY0" fmla="*/ 0 h 1024981"/>
                <a:gd name="connsiteX1" fmla="*/ 34 w 2601908"/>
                <a:gd name="connsiteY1" fmla="*/ 414992 h 1024981"/>
                <a:gd name="connsiteX2" fmla="*/ 2601908 w 2601908"/>
                <a:gd name="connsiteY2" fmla="*/ 1024981 h 102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908" h="1024981">
                  <a:moveTo>
                    <a:pt x="2558538" y="0"/>
                  </a:moveTo>
                  <a:cubicBezTo>
                    <a:pt x="1028334" y="111376"/>
                    <a:pt x="-7194" y="244162"/>
                    <a:pt x="34" y="414992"/>
                  </a:cubicBezTo>
                  <a:cubicBezTo>
                    <a:pt x="7262" y="585822"/>
                    <a:pt x="2601908" y="1024981"/>
                    <a:pt x="2601908" y="1024981"/>
                  </a:cubicBezTo>
                </a:path>
              </a:pathLst>
            </a:custGeom>
            <a:noFill/>
            <a:ln>
              <a:solidFill>
                <a:schemeClr val="accent6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0D19A48-0467-446F-9DAC-9F34F6C2EFA8}"/>
                </a:ext>
              </a:extLst>
            </p:cNvPr>
            <p:cNvSpPr/>
            <p:nvPr/>
          </p:nvSpPr>
          <p:spPr>
            <a:xfrm>
              <a:off x="236585" y="5735437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AC852FD-15A7-45D6-8264-367A62E55A80}"/>
                </a:ext>
              </a:extLst>
            </p:cNvPr>
            <p:cNvGrpSpPr/>
            <p:nvPr/>
          </p:nvGrpSpPr>
          <p:grpSpPr>
            <a:xfrm>
              <a:off x="284385" y="5882553"/>
              <a:ext cx="958901" cy="229763"/>
              <a:chOff x="5784166" y="2835247"/>
              <a:chExt cx="1908624" cy="393814"/>
            </a:xfrm>
          </p:grpSpPr>
          <p:cxnSp>
            <p:nvCxnSpPr>
              <p:cNvPr id="98" name="Straight Connector 15">
                <a:extLst>
                  <a:ext uri="{FF2B5EF4-FFF2-40B4-BE49-F238E27FC236}">
                    <a16:creationId xmlns:a16="http://schemas.microsoft.com/office/drawing/2014/main" id="{F5773150-9CDD-4C2A-9503-C9E85A1310B1}"/>
                  </a:ext>
                </a:extLst>
              </p:cNvPr>
              <p:cNvCxnSpPr>
                <a:cxnSpLocks noChangeShapeType="1"/>
                <a:stCxn id="102" idx="1"/>
                <a:endCxn id="101" idx="3"/>
              </p:cNvCxnSpPr>
              <p:nvPr/>
            </p:nvCxnSpPr>
            <p:spPr bwMode="auto">
              <a:xfrm flipH="1">
                <a:off x="6039392" y="2988039"/>
                <a:ext cx="432186" cy="44115"/>
              </a:xfrm>
              <a:prstGeom prst="line">
                <a:avLst/>
              </a:prstGeom>
              <a:noFill/>
              <a:ln w="12700" cmpd="sng">
                <a:solidFill>
                  <a:srgbClr val="0860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15">
                <a:extLst>
                  <a:ext uri="{FF2B5EF4-FFF2-40B4-BE49-F238E27FC236}">
                    <a16:creationId xmlns:a16="http://schemas.microsoft.com/office/drawing/2014/main" id="{5390D90D-5EE3-46CA-B192-AA00CE6E06C2}"/>
                  </a:ext>
                </a:extLst>
              </p:cNvPr>
              <p:cNvCxnSpPr>
                <a:cxnSpLocks noChangeShapeType="1"/>
                <a:stCxn id="104" idx="1"/>
                <a:endCxn id="101" idx="3"/>
              </p:cNvCxnSpPr>
              <p:nvPr/>
            </p:nvCxnSpPr>
            <p:spPr bwMode="auto">
              <a:xfrm flipH="1" flipV="1">
                <a:off x="6039392" y="3032154"/>
                <a:ext cx="1347814" cy="44115"/>
              </a:xfrm>
              <a:prstGeom prst="line">
                <a:avLst/>
              </a:prstGeom>
              <a:noFill/>
              <a:ln w="12700" cmpd="sng">
                <a:solidFill>
                  <a:srgbClr val="0860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83811D5-82AF-4BB9-B3AA-746F17D236DB}"/>
                  </a:ext>
                </a:extLst>
              </p:cNvPr>
              <p:cNvGrpSpPr/>
              <p:nvPr/>
            </p:nvGrpSpPr>
            <p:grpSpPr>
              <a:xfrm>
                <a:off x="6471578" y="2835247"/>
                <a:ext cx="1221212" cy="393814"/>
                <a:chOff x="6471578" y="2835247"/>
                <a:chExt cx="1221212" cy="393814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C878D180-E801-45F4-ACA5-E6B896785582}"/>
                    </a:ext>
                  </a:extLst>
                </p:cNvPr>
                <p:cNvSpPr/>
                <p:nvPr/>
              </p:nvSpPr>
              <p:spPr>
                <a:xfrm>
                  <a:off x="6471578" y="2835247"/>
                  <a:ext cx="305584" cy="305584"/>
                </a:xfrm>
                <a:prstGeom prst="rect">
                  <a:avLst/>
                </a:prstGeom>
                <a:solidFill>
                  <a:schemeClr val="accent1"/>
                </a:solidFill>
                <a:ln w="3175" cmpd="sng">
                  <a:solidFill>
                    <a:schemeClr val="accent5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 defTabSz="1371600"/>
                  <a:r>
                    <a:rPr lang="en-US" sz="659" dirty="0">
                      <a:solidFill>
                        <a:srgbClr val="FFFFFF"/>
                      </a:solidFill>
                      <a:latin typeface="Calibri Light" panose="020F0302020204030204"/>
                      <a:cs typeface="Calibri"/>
                    </a:rPr>
                    <a:t>SSD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3234930-9767-43A9-BDE7-944EE4025D1E}"/>
                    </a:ext>
                  </a:extLst>
                </p:cNvPr>
                <p:cNvSpPr txBox="1"/>
                <p:nvPr/>
              </p:nvSpPr>
              <p:spPr>
                <a:xfrm>
                  <a:off x="6773597" y="2840139"/>
                  <a:ext cx="468390" cy="221415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defTabSz="1371600">
                    <a:defRPr/>
                  </a:pPr>
                  <a:r>
                    <a:rPr lang="en-US" sz="659" dirty="0">
                      <a:solidFill>
                        <a:srgbClr val="000000"/>
                      </a:solidFill>
                      <a:latin typeface="Calibri Light" panose="020F0302020204030204"/>
                      <a:cs typeface="Wingdings" charset="0"/>
                    </a:rPr>
                    <a:t>  </a:t>
                  </a:r>
                  <a:endParaRPr lang="en-US" sz="659" dirty="0">
                    <a:solidFill>
                      <a:srgbClr val="000000"/>
                    </a:solidFill>
                    <a:latin typeface="Calibri Light" panose="020F0302020204030204"/>
                    <a:cs typeface="Formata Regular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A9A0721-9474-491F-8FA9-9442C292D2B2}"/>
                    </a:ext>
                  </a:extLst>
                </p:cNvPr>
                <p:cNvSpPr/>
                <p:nvPr/>
              </p:nvSpPr>
              <p:spPr>
                <a:xfrm>
                  <a:off x="7387206" y="2923477"/>
                  <a:ext cx="305584" cy="305584"/>
                </a:xfrm>
                <a:prstGeom prst="rect">
                  <a:avLst/>
                </a:prstGeom>
                <a:solidFill>
                  <a:schemeClr val="accent1"/>
                </a:solidFill>
                <a:ln w="3175" cmpd="sng">
                  <a:solidFill>
                    <a:schemeClr val="accent5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 defTabSz="1371600"/>
                  <a:r>
                    <a:rPr lang="en-US" sz="659" dirty="0">
                      <a:solidFill>
                        <a:srgbClr val="FFFFFF"/>
                      </a:solidFill>
                      <a:latin typeface="Calibri Light" panose="020F0302020204030204"/>
                      <a:cs typeface="Calibri"/>
                    </a:rPr>
                    <a:t>SSD</a:t>
                  </a:r>
                </a:p>
              </p:txBody>
            </p:sp>
          </p:grp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5BD6E22-E17E-4178-8118-D83E96B35428}"/>
                  </a:ext>
                </a:extLst>
              </p:cNvPr>
              <p:cNvSpPr/>
              <p:nvPr/>
            </p:nvSpPr>
            <p:spPr>
              <a:xfrm>
                <a:off x="5784166" y="2904541"/>
                <a:ext cx="255226" cy="25522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  <a:gs pos="12000">
                    <a:schemeClr val="tx1">
                      <a:lumMod val="75000"/>
                      <a:lumOff val="25000"/>
                    </a:schemeClr>
                  </a:gs>
                </a:gsLst>
                <a:lin ang="3000000" scaled="0"/>
                <a:tileRect/>
              </a:gradFill>
              <a:ln w="3175" cmpd="sng"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1371600"/>
                <a:r>
                  <a:rPr lang="en-US" sz="659" dirty="0">
                    <a:solidFill>
                      <a:srgbClr val="FFFFFF"/>
                    </a:solidFill>
                    <a:latin typeface="Calibri Light" panose="020F0302020204030204"/>
                    <a:cs typeface="Calibri"/>
                  </a:rPr>
                  <a:t>X</a:t>
                </a:r>
              </a:p>
            </p:txBody>
          </p:sp>
        </p:grpSp>
        <p:sp>
          <p:nvSpPr>
            <p:cNvPr id="81" name="Freeform 203">
              <a:extLst>
                <a:ext uri="{FF2B5EF4-FFF2-40B4-BE49-F238E27FC236}">
                  <a16:creationId xmlns:a16="http://schemas.microsoft.com/office/drawing/2014/main" id="{D976F4D4-21D6-48C5-9A4B-32A59DF80B7A}"/>
                </a:ext>
              </a:extLst>
            </p:cNvPr>
            <p:cNvSpPr/>
            <p:nvPr/>
          </p:nvSpPr>
          <p:spPr>
            <a:xfrm>
              <a:off x="203358" y="4840657"/>
              <a:ext cx="145559" cy="921141"/>
            </a:xfrm>
            <a:custGeom>
              <a:avLst/>
              <a:gdLst>
                <a:gd name="connsiteX0" fmla="*/ 300009 w 300009"/>
                <a:gd name="connsiteY0" fmla="*/ 0 h 1024981"/>
                <a:gd name="connsiteX1" fmla="*/ 0 w 300009"/>
                <a:gd name="connsiteY1" fmla="*/ 414992 h 1024981"/>
                <a:gd name="connsiteX2" fmla="*/ 300009 w 300009"/>
                <a:gd name="connsiteY2" fmla="*/ 1024981 h 1024981"/>
                <a:gd name="connsiteX0" fmla="*/ 355583 w 1485202"/>
                <a:gd name="connsiteY0" fmla="*/ 0 h 1024981"/>
                <a:gd name="connsiteX1" fmla="*/ 55574 w 1485202"/>
                <a:gd name="connsiteY1" fmla="*/ 414992 h 1024981"/>
                <a:gd name="connsiteX2" fmla="*/ 1485202 w 1485202"/>
                <a:gd name="connsiteY2" fmla="*/ 1024981 h 1024981"/>
                <a:gd name="connsiteX0" fmla="*/ 2973214 w 2973215"/>
                <a:gd name="connsiteY0" fmla="*/ 0 h 1022797"/>
                <a:gd name="connsiteX1" fmla="*/ 25912 w 2973215"/>
                <a:gd name="connsiteY1" fmla="*/ 412808 h 1022797"/>
                <a:gd name="connsiteX2" fmla="*/ 1455540 w 2973215"/>
                <a:gd name="connsiteY2" fmla="*/ 1022797 h 1022797"/>
                <a:gd name="connsiteX0" fmla="*/ 2939548 w 2939548"/>
                <a:gd name="connsiteY0" fmla="*/ 0 h 1027164"/>
                <a:gd name="connsiteX1" fmla="*/ 24924 w 2939548"/>
                <a:gd name="connsiteY1" fmla="*/ 417175 h 1027164"/>
                <a:gd name="connsiteX2" fmla="*/ 1454552 w 2939548"/>
                <a:gd name="connsiteY2" fmla="*/ 1027164 h 1027164"/>
                <a:gd name="connsiteX0" fmla="*/ 2939548 w 2939548"/>
                <a:gd name="connsiteY0" fmla="*/ 0 h 1027164"/>
                <a:gd name="connsiteX1" fmla="*/ 24924 w 2939548"/>
                <a:gd name="connsiteY1" fmla="*/ 417175 h 1027164"/>
                <a:gd name="connsiteX2" fmla="*/ 1454552 w 2939548"/>
                <a:gd name="connsiteY2" fmla="*/ 1027164 h 1027164"/>
                <a:gd name="connsiteX0" fmla="*/ 2490221 w 2490221"/>
                <a:gd name="connsiteY0" fmla="*/ 0 h 1027164"/>
                <a:gd name="connsiteX1" fmla="*/ 33151 w 2490221"/>
                <a:gd name="connsiteY1" fmla="*/ 454295 h 1027164"/>
                <a:gd name="connsiteX2" fmla="*/ 1005225 w 2490221"/>
                <a:gd name="connsiteY2" fmla="*/ 1027164 h 1027164"/>
                <a:gd name="connsiteX0" fmla="*/ 2490221 w 2490221"/>
                <a:gd name="connsiteY0" fmla="*/ 0 h 1027164"/>
                <a:gd name="connsiteX1" fmla="*/ 33151 w 2490221"/>
                <a:gd name="connsiteY1" fmla="*/ 454295 h 1027164"/>
                <a:gd name="connsiteX2" fmla="*/ 1005225 w 2490221"/>
                <a:gd name="connsiteY2" fmla="*/ 1027164 h 10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0221" h="1027164">
                  <a:moveTo>
                    <a:pt x="2490221" y="0"/>
                  </a:moveTo>
                  <a:cubicBezTo>
                    <a:pt x="1457784" y="102429"/>
                    <a:pt x="280647" y="226328"/>
                    <a:pt x="33151" y="454295"/>
                  </a:cubicBezTo>
                  <a:cubicBezTo>
                    <a:pt x="-214345" y="682262"/>
                    <a:pt x="1005225" y="1027164"/>
                    <a:pt x="1005225" y="1027164"/>
                  </a:cubicBezTo>
                </a:path>
              </a:pathLst>
            </a:custGeom>
            <a:noFill/>
            <a:ln>
              <a:solidFill>
                <a:schemeClr val="accent6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08EE161-C116-495D-85E6-181D85E8DB1D}"/>
                </a:ext>
              </a:extLst>
            </p:cNvPr>
            <p:cNvSpPr/>
            <p:nvPr/>
          </p:nvSpPr>
          <p:spPr>
            <a:xfrm>
              <a:off x="237893" y="5290637"/>
              <a:ext cx="47089" cy="54683"/>
            </a:xfrm>
            <a:prstGeom prst="ellipse">
              <a:avLst/>
            </a:prstGeom>
            <a:solidFill>
              <a:srgbClr val="F8CA00"/>
            </a:solidFill>
            <a:ln w="12700" cmpd="sng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BC03406-0C41-4CAC-B831-6A2191F1C1C9}"/>
                </a:ext>
              </a:extLst>
            </p:cNvPr>
            <p:cNvGrpSpPr/>
            <p:nvPr/>
          </p:nvGrpSpPr>
          <p:grpSpPr>
            <a:xfrm>
              <a:off x="284483" y="5437533"/>
              <a:ext cx="958901" cy="229763"/>
              <a:chOff x="5784166" y="2835247"/>
              <a:chExt cx="1908624" cy="393814"/>
            </a:xfrm>
          </p:grpSpPr>
          <p:cxnSp>
            <p:nvCxnSpPr>
              <p:cNvPr id="91" name="Straight Connector 15">
                <a:extLst>
                  <a:ext uri="{FF2B5EF4-FFF2-40B4-BE49-F238E27FC236}">
                    <a16:creationId xmlns:a16="http://schemas.microsoft.com/office/drawing/2014/main" id="{12182547-AAF8-42AD-8F18-50E77B95EFB7}"/>
                  </a:ext>
                </a:extLst>
              </p:cNvPr>
              <p:cNvCxnSpPr>
                <a:cxnSpLocks noChangeShapeType="1"/>
                <a:stCxn id="95" idx="1"/>
                <a:endCxn id="94" idx="3"/>
              </p:cNvCxnSpPr>
              <p:nvPr/>
            </p:nvCxnSpPr>
            <p:spPr bwMode="auto">
              <a:xfrm flipH="1">
                <a:off x="6039392" y="2988039"/>
                <a:ext cx="432186" cy="44115"/>
              </a:xfrm>
              <a:prstGeom prst="line">
                <a:avLst/>
              </a:prstGeom>
              <a:noFill/>
              <a:ln w="12700" cmpd="sng">
                <a:solidFill>
                  <a:srgbClr val="0860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15">
                <a:extLst>
                  <a:ext uri="{FF2B5EF4-FFF2-40B4-BE49-F238E27FC236}">
                    <a16:creationId xmlns:a16="http://schemas.microsoft.com/office/drawing/2014/main" id="{A20B3BAA-1B49-4B69-A2BF-EDDCE82D9237}"/>
                  </a:ext>
                </a:extLst>
              </p:cNvPr>
              <p:cNvCxnSpPr>
                <a:cxnSpLocks noChangeShapeType="1"/>
                <a:stCxn id="97" idx="1"/>
                <a:endCxn id="94" idx="3"/>
              </p:cNvCxnSpPr>
              <p:nvPr/>
            </p:nvCxnSpPr>
            <p:spPr bwMode="auto">
              <a:xfrm flipH="1" flipV="1">
                <a:off x="6039392" y="3032154"/>
                <a:ext cx="1347814" cy="44115"/>
              </a:xfrm>
              <a:prstGeom prst="line">
                <a:avLst/>
              </a:prstGeom>
              <a:noFill/>
              <a:ln w="12700" cmpd="sng">
                <a:solidFill>
                  <a:srgbClr val="0860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41E94AC-5CB5-4917-8735-27AEBF82CEBC}"/>
                  </a:ext>
                </a:extLst>
              </p:cNvPr>
              <p:cNvGrpSpPr/>
              <p:nvPr/>
            </p:nvGrpSpPr>
            <p:grpSpPr>
              <a:xfrm>
                <a:off x="6471578" y="2835247"/>
                <a:ext cx="1221212" cy="393814"/>
                <a:chOff x="6471578" y="2835247"/>
                <a:chExt cx="1221212" cy="393814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35A760CD-817C-4125-B08B-A33FCAD9DB81}"/>
                    </a:ext>
                  </a:extLst>
                </p:cNvPr>
                <p:cNvSpPr/>
                <p:nvPr/>
              </p:nvSpPr>
              <p:spPr>
                <a:xfrm>
                  <a:off x="6471578" y="2835247"/>
                  <a:ext cx="305584" cy="305584"/>
                </a:xfrm>
                <a:prstGeom prst="rect">
                  <a:avLst/>
                </a:prstGeom>
                <a:solidFill>
                  <a:schemeClr val="accent1"/>
                </a:solidFill>
                <a:ln w="3175" cmpd="sng">
                  <a:solidFill>
                    <a:schemeClr val="accent5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 defTabSz="1371600"/>
                  <a:r>
                    <a:rPr lang="en-US" sz="659" dirty="0">
                      <a:solidFill>
                        <a:srgbClr val="FFFFFF"/>
                      </a:solidFill>
                      <a:latin typeface="Calibri Light" panose="020F0302020204030204"/>
                      <a:cs typeface="Calibri"/>
                    </a:rPr>
                    <a:t>CPU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19F4BF8-D74C-4DD7-BA01-6BB917AE08DF}"/>
                    </a:ext>
                  </a:extLst>
                </p:cNvPr>
                <p:cNvSpPr txBox="1"/>
                <p:nvPr/>
              </p:nvSpPr>
              <p:spPr>
                <a:xfrm>
                  <a:off x="6773597" y="2840139"/>
                  <a:ext cx="468390" cy="221415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defTabSz="1371600">
                    <a:defRPr/>
                  </a:pPr>
                  <a:r>
                    <a:rPr lang="en-US" sz="659" dirty="0">
                      <a:solidFill>
                        <a:srgbClr val="000000"/>
                      </a:solidFill>
                      <a:latin typeface="Calibri Light" panose="020F0302020204030204"/>
                      <a:cs typeface="Wingdings" charset="0"/>
                    </a:rPr>
                    <a:t>  </a:t>
                  </a:r>
                  <a:endParaRPr lang="en-US" sz="659" dirty="0">
                    <a:solidFill>
                      <a:srgbClr val="000000"/>
                    </a:solidFill>
                    <a:latin typeface="Calibri Light" panose="020F0302020204030204"/>
                    <a:cs typeface="Formata Regular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78BEBD8-DB84-4DC7-8C21-563BC4B426BE}"/>
                    </a:ext>
                  </a:extLst>
                </p:cNvPr>
                <p:cNvSpPr/>
                <p:nvPr/>
              </p:nvSpPr>
              <p:spPr>
                <a:xfrm>
                  <a:off x="7387206" y="2923477"/>
                  <a:ext cx="305584" cy="305584"/>
                </a:xfrm>
                <a:prstGeom prst="rect">
                  <a:avLst/>
                </a:prstGeom>
                <a:solidFill>
                  <a:schemeClr val="accent1"/>
                </a:solidFill>
                <a:ln w="3175" cmpd="sng">
                  <a:solidFill>
                    <a:schemeClr val="accent5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 defTabSz="1371600"/>
                  <a:r>
                    <a:rPr lang="en-US" sz="659" dirty="0">
                      <a:solidFill>
                        <a:srgbClr val="FFFFFF"/>
                      </a:solidFill>
                      <a:latin typeface="Calibri Light" panose="020F0302020204030204"/>
                      <a:cs typeface="Calibri"/>
                    </a:rPr>
                    <a:t>CPU</a:t>
                  </a:r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83E58A6-CA4D-46F5-B4FF-6255A417530F}"/>
                  </a:ext>
                </a:extLst>
              </p:cNvPr>
              <p:cNvSpPr/>
              <p:nvPr/>
            </p:nvSpPr>
            <p:spPr>
              <a:xfrm>
                <a:off x="5784166" y="2904541"/>
                <a:ext cx="255226" cy="25522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/>
                  </a:gs>
                  <a:gs pos="12000">
                    <a:schemeClr val="tx1">
                      <a:lumMod val="75000"/>
                      <a:lumOff val="25000"/>
                    </a:schemeClr>
                  </a:gs>
                </a:gsLst>
                <a:lin ang="3000000" scaled="0"/>
                <a:tileRect/>
              </a:gradFill>
              <a:ln w="3175" cmpd="sng"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 defTabSz="1371600"/>
                <a:r>
                  <a:rPr lang="en-US" sz="659" dirty="0">
                    <a:solidFill>
                      <a:srgbClr val="FFFFFF"/>
                    </a:solidFill>
                    <a:latin typeface="Calibri Light" panose="020F0302020204030204"/>
                    <a:cs typeface="Calibri"/>
                  </a:rPr>
                  <a:t>X</a:t>
                </a:r>
              </a:p>
            </p:txBody>
          </p:sp>
        </p:grpSp>
        <p:sp>
          <p:nvSpPr>
            <p:cNvPr id="84" name="Freeform 206">
              <a:extLst>
                <a:ext uri="{FF2B5EF4-FFF2-40B4-BE49-F238E27FC236}">
                  <a16:creationId xmlns:a16="http://schemas.microsoft.com/office/drawing/2014/main" id="{465CA6B1-F3EC-4C2E-B93C-BD98C161B9CC}"/>
                </a:ext>
              </a:extLst>
            </p:cNvPr>
            <p:cNvSpPr/>
            <p:nvPr/>
          </p:nvSpPr>
          <p:spPr>
            <a:xfrm>
              <a:off x="260613" y="4840657"/>
              <a:ext cx="177665" cy="476079"/>
            </a:xfrm>
            <a:custGeom>
              <a:avLst/>
              <a:gdLst>
                <a:gd name="connsiteX0" fmla="*/ 300009 w 300009"/>
                <a:gd name="connsiteY0" fmla="*/ 0 h 1024981"/>
                <a:gd name="connsiteX1" fmla="*/ 0 w 300009"/>
                <a:gd name="connsiteY1" fmla="*/ 414992 h 1024981"/>
                <a:gd name="connsiteX2" fmla="*/ 300009 w 300009"/>
                <a:gd name="connsiteY2" fmla="*/ 1024981 h 1024981"/>
                <a:gd name="connsiteX0" fmla="*/ 3938623 w 3938623"/>
                <a:gd name="connsiteY0" fmla="*/ 0 h 1021178"/>
                <a:gd name="connsiteX1" fmla="*/ 195253 w 3938623"/>
                <a:gd name="connsiteY1" fmla="*/ 411189 h 1021178"/>
                <a:gd name="connsiteX2" fmla="*/ 495262 w 3938623"/>
                <a:gd name="connsiteY2" fmla="*/ 1021178 h 1021178"/>
                <a:gd name="connsiteX0" fmla="*/ 3938623 w 3938623"/>
                <a:gd name="connsiteY0" fmla="*/ 0 h 1021178"/>
                <a:gd name="connsiteX1" fmla="*/ 195253 w 3938623"/>
                <a:gd name="connsiteY1" fmla="*/ 411189 h 1021178"/>
                <a:gd name="connsiteX2" fmla="*/ 495262 w 3938623"/>
                <a:gd name="connsiteY2" fmla="*/ 1021178 h 1021178"/>
                <a:gd name="connsiteX0" fmla="*/ 2738660 w 2738659"/>
                <a:gd name="connsiteY0" fmla="*/ 0 h 1021178"/>
                <a:gd name="connsiteX1" fmla="*/ 118130 w 2738659"/>
                <a:gd name="connsiteY1" fmla="*/ 411189 h 1021178"/>
                <a:gd name="connsiteX2" fmla="*/ 418139 w 2738659"/>
                <a:gd name="connsiteY2" fmla="*/ 1021178 h 1021178"/>
                <a:gd name="connsiteX0" fmla="*/ 2738660 w 2738659"/>
                <a:gd name="connsiteY0" fmla="*/ 0 h 1021178"/>
                <a:gd name="connsiteX1" fmla="*/ 118130 w 2738659"/>
                <a:gd name="connsiteY1" fmla="*/ 411189 h 1021178"/>
                <a:gd name="connsiteX2" fmla="*/ 418139 w 2738659"/>
                <a:gd name="connsiteY2" fmla="*/ 1021178 h 1021178"/>
                <a:gd name="connsiteX0" fmla="*/ 2321545 w 2321544"/>
                <a:gd name="connsiteY0" fmla="*/ 0 h 1021178"/>
                <a:gd name="connsiteX1" fmla="*/ 349762 w 2321544"/>
                <a:gd name="connsiteY1" fmla="*/ 441608 h 1021178"/>
                <a:gd name="connsiteX2" fmla="*/ 1024 w 2321544"/>
                <a:gd name="connsiteY2" fmla="*/ 1021178 h 1021178"/>
                <a:gd name="connsiteX0" fmla="*/ 2320521 w 2320520"/>
                <a:gd name="connsiteY0" fmla="*/ 0 h 1021178"/>
                <a:gd name="connsiteX1" fmla="*/ 423598 w 2320520"/>
                <a:gd name="connsiteY1" fmla="*/ 449213 h 1021178"/>
                <a:gd name="connsiteX2" fmla="*/ 0 w 2320520"/>
                <a:gd name="connsiteY2" fmla="*/ 1021178 h 1021178"/>
                <a:gd name="connsiteX0" fmla="*/ 2320521 w 2320520"/>
                <a:gd name="connsiteY0" fmla="*/ 0 h 1021178"/>
                <a:gd name="connsiteX1" fmla="*/ 423598 w 2320520"/>
                <a:gd name="connsiteY1" fmla="*/ 449213 h 1021178"/>
                <a:gd name="connsiteX2" fmla="*/ 0 w 2320520"/>
                <a:gd name="connsiteY2" fmla="*/ 1021178 h 10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0520" h="1021178">
                  <a:moveTo>
                    <a:pt x="2320521" y="0"/>
                  </a:moveTo>
                  <a:cubicBezTo>
                    <a:pt x="1272244" y="156301"/>
                    <a:pt x="810352" y="279017"/>
                    <a:pt x="423598" y="449213"/>
                  </a:cubicBezTo>
                  <a:cubicBezTo>
                    <a:pt x="36844" y="619409"/>
                    <a:pt x="0" y="1021178"/>
                    <a:pt x="0" y="1021178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en-US" sz="1220">
                <a:solidFill>
                  <a:srgbClr val="061922"/>
                </a:solidFill>
                <a:latin typeface="Calibri Light" panose="020F0302020204030204"/>
              </a:endParaRPr>
            </a:p>
          </p:txBody>
        </p:sp>
        <p:sp>
          <p:nvSpPr>
            <p:cNvPr id="85" name="Freeform 161">
              <a:extLst>
                <a:ext uri="{FF2B5EF4-FFF2-40B4-BE49-F238E27FC236}">
                  <a16:creationId xmlns:a16="http://schemas.microsoft.com/office/drawing/2014/main" id="{91E89BC0-69E4-4CB4-ACD3-B804C27D2793}"/>
                </a:ext>
              </a:extLst>
            </p:cNvPr>
            <p:cNvSpPr/>
            <p:nvPr/>
          </p:nvSpPr>
          <p:spPr bwMode="auto">
            <a:xfrm>
              <a:off x="1281729" y="4762616"/>
              <a:ext cx="488421" cy="432670"/>
            </a:xfrm>
            <a:custGeom>
              <a:avLst/>
              <a:gdLst>
                <a:gd name="connsiteX0" fmla="*/ 63500 w 1816100"/>
                <a:gd name="connsiteY0" fmla="*/ 152400 h 1079500"/>
                <a:gd name="connsiteX1" fmla="*/ 596900 w 1816100"/>
                <a:gd name="connsiteY1" fmla="*/ 0 h 1079500"/>
                <a:gd name="connsiteX2" fmla="*/ 1816100 w 1816100"/>
                <a:gd name="connsiteY2" fmla="*/ 1079500 h 1079500"/>
                <a:gd name="connsiteX3" fmla="*/ 0 w 1816100"/>
                <a:gd name="connsiteY3" fmla="*/ 29210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6100" h="1079500">
                  <a:moveTo>
                    <a:pt x="63500" y="152400"/>
                  </a:moveTo>
                  <a:lnTo>
                    <a:pt x="596900" y="0"/>
                  </a:lnTo>
                  <a:lnTo>
                    <a:pt x="1816100" y="1079500"/>
                  </a:lnTo>
                  <a:lnTo>
                    <a:pt x="0" y="292100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3"/>
                </a:gs>
              </a:gsLst>
              <a:lin ang="186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662" tIns="42833" rIns="85662" bIns="42833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857184">
                <a:lnSpc>
                  <a:spcPct val="95000"/>
                </a:lnSpc>
                <a:spcBef>
                  <a:spcPct val="30000"/>
                </a:spcBef>
                <a:buClr>
                  <a:prstClr val="black"/>
                </a:buClr>
              </a:pPr>
              <a:endParaRPr lang="en-US" sz="1877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8D01834-7F79-4123-A10B-677DF6BC970B}"/>
                </a:ext>
              </a:extLst>
            </p:cNvPr>
            <p:cNvGrpSpPr/>
            <p:nvPr/>
          </p:nvGrpSpPr>
          <p:grpSpPr>
            <a:xfrm>
              <a:off x="183031" y="4289663"/>
              <a:ext cx="1134336" cy="246221"/>
              <a:chOff x="3449086" y="1751408"/>
              <a:chExt cx="950976" cy="254885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7C952CC-DB9E-42FC-93D7-9463D90C591F}"/>
                  </a:ext>
                </a:extLst>
              </p:cNvPr>
              <p:cNvSpPr/>
              <p:nvPr/>
            </p:nvSpPr>
            <p:spPr bwMode="auto">
              <a:xfrm>
                <a:off x="3449086" y="1790529"/>
                <a:ext cx="950976" cy="15513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182880" tIns="91440" rIns="18288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37156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1" b="1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C54C260-0553-4996-AE15-A52AA2958F04}"/>
                  </a:ext>
                </a:extLst>
              </p:cNvPr>
              <p:cNvSpPr txBox="1"/>
              <p:nvPr/>
            </p:nvSpPr>
            <p:spPr>
              <a:xfrm>
                <a:off x="3746570" y="1751408"/>
                <a:ext cx="374711" cy="25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37156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/>
                  </a:rPr>
                  <a:t>TORS</a:t>
                </a: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3CCEDDF-2A30-45FE-94FE-7FFBA5972EA4}"/>
                </a:ext>
              </a:extLst>
            </p:cNvPr>
            <p:cNvSpPr txBox="1"/>
            <p:nvPr/>
          </p:nvSpPr>
          <p:spPr>
            <a:xfrm>
              <a:off x="2427568" y="6525119"/>
              <a:ext cx="1664131" cy="389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1600" dirty="0">
                  <a:solidFill>
                    <a:prstClr val="black"/>
                  </a:solidFill>
                  <a:latin typeface="Verdana Pro" panose="020B0604030504040204" pitchFamily="34" charset="0"/>
                </a:rPr>
                <a:t>(Compute Drawer)</a:t>
              </a:r>
            </a:p>
            <a:p>
              <a:pPr defTabSz="1371600"/>
              <a:r>
                <a:rPr lang="en-US" sz="1600" dirty="0">
                  <a:solidFill>
                    <a:prstClr val="black"/>
                  </a:solidFill>
                  <a:latin typeface="Verdana Pro" panose="020B0604030504040204" pitchFamily="34" charset="0"/>
                </a:rPr>
                <a:t>(w/ UCIe-based SoCs)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8B53674-DCA8-4D24-97F5-2FB3F151B95E}"/>
                </a:ext>
              </a:extLst>
            </p:cNvPr>
            <p:cNvSpPr txBox="1"/>
            <p:nvPr/>
          </p:nvSpPr>
          <p:spPr>
            <a:xfrm>
              <a:off x="1920532" y="5263377"/>
              <a:ext cx="2426351" cy="38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US" sz="1600" dirty="0">
                  <a:solidFill>
                    <a:prstClr val="black"/>
                  </a:solidFill>
                  <a:latin typeface="Verdana Pro" panose="020B0604030504040204" pitchFamily="34" charset="0"/>
                </a:rPr>
                <a:t>(Memory/ Storage  Drawer)</a:t>
              </a:r>
            </a:p>
            <a:p>
              <a:pPr defTabSz="1371600"/>
              <a:r>
                <a:rPr lang="en-US" sz="1600" dirty="0">
                  <a:solidFill>
                    <a:prstClr val="black"/>
                  </a:solidFill>
                  <a:latin typeface="Verdana Pro" panose="020B0604030504040204" pitchFamily="34" charset="0"/>
                </a:rPr>
                <a:t>(w/ UCIe-based SoCs)</a:t>
              </a:r>
            </a:p>
          </p:txBody>
        </p:sp>
      </p:grpSp>
      <p:sp>
        <p:nvSpPr>
          <p:cNvPr id="140" name="Content Placeholder 2">
            <a:extLst>
              <a:ext uri="{FF2B5EF4-FFF2-40B4-BE49-F238E27FC236}">
                <a16:creationId xmlns:a16="http://schemas.microsoft.com/office/drawing/2014/main" id="{7E9BD79E-982E-44AE-88AB-1BA3C0528F9B}"/>
              </a:ext>
            </a:extLst>
          </p:cNvPr>
          <p:cNvSpPr txBox="1">
            <a:spLocks/>
          </p:cNvSpPr>
          <p:nvPr/>
        </p:nvSpPr>
        <p:spPr>
          <a:xfrm>
            <a:off x="10245385" y="7434042"/>
            <a:ext cx="7271369" cy="167185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Verdana Pro" panose="020B0604030504040204" pitchFamily="34" charset="0"/>
              </a:rPr>
              <a:t>Provision to extend off-package with UCIe Retimers connecting to other media (e.g., optics, electrical cable, mmWave)</a:t>
            </a:r>
          </a:p>
          <a:p>
            <a:pPr marL="1028700" lvl="1" indent="-342900" defTabSz="13716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Verdana Pro" panose="020B0604030504040204" pitchFamily="34" charset="0"/>
            </a:endParaRPr>
          </a:p>
          <a:p>
            <a:pPr lvl="1" indent="0" defTabSz="137160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Verdana Pro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C2D59-E4BE-4878-ABF9-E802F6BFD6A9}"/>
              </a:ext>
            </a:extLst>
          </p:cNvPr>
          <p:cNvSpPr txBox="1"/>
          <p:nvPr/>
        </p:nvSpPr>
        <p:spPr>
          <a:xfrm>
            <a:off x="10778172" y="6633746"/>
            <a:ext cx="366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/>
            <a:r>
              <a:rPr lang="en-US" sz="1600" dirty="0">
                <a:solidFill>
                  <a:prstClr val="black"/>
                </a:solidFill>
                <a:latin typeface="Verdana Pro" panose="020B0604030504040204" pitchFamily="34" charset="0"/>
              </a:rPr>
              <a:t>UCIe / CXL through UCIe Retimer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AB0DE73-F1C0-45FD-AF37-0249E73E6CBD}"/>
              </a:ext>
            </a:extLst>
          </p:cNvPr>
          <p:cNvCxnSpPr/>
          <p:nvPr/>
        </p:nvCxnSpPr>
        <p:spPr>
          <a:xfrm flipH="1" flipV="1">
            <a:off x="11547791" y="5677854"/>
            <a:ext cx="487428" cy="8024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4401D76-A426-4AF4-981A-75215AFFFB6B}"/>
              </a:ext>
            </a:extLst>
          </p:cNvPr>
          <p:cNvCxnSpPr>
            <a:cxnSpLocks/>
          </p:cNvCxnSpPr>
          <p:nvPr/>
        </p:nvCxnSpPr>
        <p:spPr>
          <a:xfrm flipV="1">
            <a:off x="12069538" y="4721386"/>
            <a:ext cx="359567" cy="17501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3">
            <a:extLst>
              <a:ext uri="{FF2B5EF4-FFF2-40B4-BE49-F238E27FC236}">
                <a16:creationId xmlns:a16="http://schemas.microsoft.com/office/drawing/2014/main" id="{6934FA31-24C2-45AE-BF00-9E2437FC5C5F}"/>
              </a:ext>
            </a:extLst>
          </p:cNvPr>
          <p:cNvSpPr txBox="1"/>
          <p:nvPr/>
        </p:nvSpPr>
        <p:spPr>
          <a:xfrm>
            <a:off x="1028529" y="954923"/>
            <a:ext cx="1051926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Usage Models Supported by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UCIe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 Pro" panose="020B0604030504040204" pitchFamily="34" charset="0"/>
              </a:rPr>
              <a:t> </a:t>
            </a:r>
            <a:endParaRPr lang="en-US" sz="4400" u="none" dirty="0">
              <a:solidFill>
                <a:schemeClr val="tx1">
                  <a:lumMod val="85000"/>
                  <a:lumOff val="15000"/>
                </a:schemeClr>
              </a:solidFill>
              <a:latin typeface="Verdana Pro" panose="020B0604030504040204" pitchFamily="34" charset="0"/>
            </a:endParaRP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31F8708-49A5-43AF-9C7F-4F0EC79A0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10" y="2766944"/>
            <a:ext cx="7684317" cy="370459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617704-0882-446E-89F5-751A52FF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57371" y="9712574"/>
            <a:ext cx="4114800" cy="547688"/>
          </a:xfrm>
        </p:spPr>
        <p:txBody>
          <a:bodyPr/>
          <a:lstStyle/>
          <a:p>
            <a:fld id="{CE9BFC13-17EF-4920-9393-526C93192F12}" type="slidenum">
              <a:rPr lang="en-US" sz="1600" smtClean="0">
                <a:latin typeface="Verdana Pro" panose="020B0604030504040204" pitchFamily="34" charset="0"/>
              </a:rPr>
              <a:t>6</a:t>
            </a:fld>
            <a:endParaRPr lang="en-US" sz="1600" dirty="0">
              <a:latin typeface="Verdana Pro" panose="020B0604030504040204" pitchFamily="34" charset="0"/>
            </a:endParaRPr>
          </a:p>
        </p:txBody>
      </p:sp>
      <p:pic>
        <p:nvPicPr>
          <p:cNvPr id="120" name="Picture 119" descr="Logo, company name&#10;&#10;Description automatically generated">
            <a:extLst>
              <a:ext uri="{FF2B5EF4-FFF2-40B4-BE49-F238E27FC236}">
                <a16:creationId xmlns:a16="http://schemas.microsoft.com/office/drawing/2014/main" id="{3DB41BEC-AA81-76F9-8DC9-0C1070997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763176" y="2708943"/>
            <a:ext cx="3332824" cy="456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63"/>
              </a:lnSpc>
              <a:spcBef>
                <a:spcPct val="0"/>
              </a:spcBef>
            </a:pPr>
            <a:r>
              <a:rPr lang="en-US" sz="2616" dirty="0">
                <a:solidFill>
                  <a:srgbClr val="FFFFFF"/>
                </a:solidFill>
                <a:latin typeface="HK Grotesk Medium Bold"/>
              </a:rPr>
              <a:t>Characteristics / KPIs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48499" y="2704715"/>
            <a:ext cx="2786720" cy="44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63"/>
              </a:lnSpc>
              <a:spcBef>
                <a:spcPct val="0"/>
              </a:spcBef>
            </a:pPr>
            <a:r>
              <a:rPr lang="en-US" sz="2616" dirty="0">
                <a:solidFill>
                  <a:srgbClr val="FFFFFF"/>
                </a:solidFill>
                <a:latin typeface="HK Grotesk Medium Bold"/>
              </a:rPr>
              <a:t>Data / Outcome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13050" y="2704716"/>
            <a:ext cx="2956800" cy="45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63"/>
              </a:lnSpc>
              <a:spcBef>
                <a:spcPct val="0"/>
              </a:spcBef>
            </a:pPr>
            <a:r>
              <a:rPr lang="en-US" sz="2616" dirty="0">
                <a:solidFill>
                  <a:srgbClr val="FFFFFF"/>
                </a:solidFill>
                <a:latin typeface="HK Grotesk Medium Bold"/>
              </a:rPr>
              <a:t>Standard Package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3469" y="3345407"/>
            <a:ext cx="2652419" cy="67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6"/>
              </a:lnSpc>
              <a:spcBef>
                <a:spcPct val="0"/>
              </a:spcBef>
            </a:pPr>
            <a:r>
              <a:rPr lang="en-US" sz="1933" dirty="0">
                <a:solidFill>
                  <a:srgbClr val="FFFFFF"/>
                </a:solidFill>
                <a:latin typeface="HK Grotesk Light"/>
              </a:rPr>
              <a:t>Your Key Performance Indicator goes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09374" y="3345407"/>
            <a:ext cx="2956800" cy="67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Add a few details describing the related activities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21675" y="3320856"/>
            <a:ext cx="2786720" cy="134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7366" lvl="1" indent="-208683">
              <a:lnSpc>
                <a:spcPts val="2706"/>
              </a:lnSpc>
              <a:buFont typeface="Arial"/>
              <a:buChar char="•"/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What results did you obtain from your project? </a:t>
            </a:r>
          </a:p>
          <a:p>
            <a:pPr marL="417366" lvl="1" indent="-208683" algn="l">
              <a:lnSpc>
                <a:spcPts val="2706"/>
              </a:lnSpc>
              <a:buFont typeface="Arial"/>
              <a:buChar char="•"/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Write them here.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21675" y="5376886"/>
            <a:ext cx="2786720" cy="134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7366" lvl="1" indent="-208683">
              <a:lnSpc>
                <a:spcPts val="2706"/>
              </a:lnSpc>
              <a:buFont typeface="Arial"/>
              <a:buChar char="•"/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What results did you obtain from your project? </a:t>
            </a:r>
          </a:p>
          <a:p>
            <a:pPr marL="417366" lvl="1" indent="-208683" algn="l">
              <a:lnSpc>
                <a:spcPts val="2706"/>
              </a:lnSpc>
              <a:buFont typeface="Arial"/>
              <a:buChar char="•"/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Write them here.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21675" y="7433544"/>
            <a:ext cx="2786720" cy="134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7366" lvl="1" indent="-208683">
              <a:lnSpc>
                <a:spcPts val="2706"/>
              </a:lnSpc>
              <a:buFont typeface="Arial"/>
              <a:buChar char="•"/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What results did you obtain from your project? </a:t>
            </a:r>
          </a:p>
          <a:p>
            <a:pPr marL="417366" lvl="1" indent="-208683" algn="l">
              <a:lnSpc>
                <a:spcPts val="2706"/>
              </a:lnSpc>
              <a:buFont typeface="Arial"/>
              <a:buChar char="•"/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Write them here.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63469" y="5429961"/>
            <a:ext cx="2652419" cy="67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Your Key Performance Indicator goes here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63469" y="7433544"/>
            <a:ext cx="2652419" cy="67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Your Key Performance Indicator goes here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09374" y="5429961"/>
            <a:ext cx="2956800" cy="67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Add a few details describing the related activities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09374" y="7433544"/>
            <a:ext cx="2956800" cy="67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FFFFFF"/>
                </a:solidFill>
                <a:latin typeface="HK Grotesk Light"/>
              </a:rPr>
              <a:t>Add a few details describing the related activities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DC2FEC-1D12-4C12-992F-F261B2335399}"/>
              </a:ext>
            </a:extLst>
          </p:cNvPr>
          <p:cNvSpPr txBox="1"/>
          <p:nvPr/>
        </p:nvSpPr>
        <p:spPr>
          <a:xfrm>
            <a:off x="1028700" y="1691670"/>
            <a:ext cx="135255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dirty="0">
                <a:latin typeface="Verdana Pro" panose="020B0604030504040204" pitchFamily="34" charset="0"/>
              </a:rPr>
              <a:t>UCIe 1.0: Characteristics and Key Metrics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42F53CBA-6815-4F8C-AA4D-1FC8C5CD2C37}"/>
              </a:ext>
            </a:extLst>
          </p:cNvPr>
          <p:cNvSpPr txBox="1"/>
          <p:nvPr/>
        </p:nvSpPr>
        <p:spPr>
          <a:xfrm>
            <a:off x="14221675" y="2644481"/>
            <a:ext cx="2786720" cy="44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63"/>
              </a:lnSpc>
              <a:spcBef>
                <a:spcPct val="0"/>
              </a:spcBef>
            </a:pPr>
            <a:r>
              <a:rPr lang="en-US" sz="2616" dirty="0">
                <a:solidFill>
                  <a:srgbClr val="FFFFFF"/>
                </a:solidFill>
                <a:latin typeface="HK Grotesk Medium Bold"/>
              </a:rPr>
              <a:t>Data / Outcome</a:t>
            </a:r>
          </a:p>
        </p:txBody>
      </p: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7D15896B-ED20-4933-829C-CDD3F15FC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46587"/>
              </p:ext>
            </p:extLst>
          </p:nvPr>
        </p:nvGraphicFramePr>
        <p:xfrm>
          <a:off x="762000" y="2608963"/>
          <a:ext cx="16638587" cy="29866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210636114"/>
                    </a:ext>
                  </a:extLst>
                </a:gridCol>
                <a:gridCol w="2651768">
                  <a:extLst>
                    <a:ext uri="{9D8B030D-6E8A-4147-A177-3AD203B41FA5}">
                      <a16:colId xmlns:a16="http://schemas.microsoft.com/office/drawing/2014/main" val="2740555877"/>
                    </a:ext>
                  </a:extLst>
                </a:gridCol>
                <a:gridCol w="2225032">
                  <a:extLst>
                    <a:ext uri="{9D8B030D-6E8A-4147-A177-3AD203B41FA5}">
                      <a16:colId xmlns:a16="http://schemas.microsoft.com/office/drawing/2014/main" val="3954504508"/>
                    </a:ext>
                  </a:extLst>
                </a:gridCol>
                <a:gridCol w="8561387">
                  <a:extLst>
                    <a:ext uri="{9D8B030D-6E8A-4147-A177-3AD203B41FA5}">
                      <a16:colId xmlns:a16="http://schemas.microsoft.com/office/drawing/2014/main" val="338555539"/>
                    </a:ext>
                  </a:extLst>
                </a:gridCol>
              </a:tblGrid>
              <a:tr h="5535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CHARACTERISTICS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STANDARD PACKAGE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ADVANCED PACKAGE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COMMENTS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87264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Data Rate (GT/s)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4, 8, 12, 16, 24, 32 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6A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Lower speeds must be supported -interop (e.g., 4, 8, 12 for 12G device)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64599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Width (each cluster)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16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Verdana Pro" panose="020B0604030504040204" pitchFamily="34" charset="0"/>
                        </a:rPr>
                        <a:t>64</a:t>
                      </a:r>
                      <a:endParaRPr lang="en-US" sz="1800" dirty="0">
                        <a:latin typeface="Verdana Pro" panose="020B0604030504040204" pitchFamily="34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Width degradation in Standard, spare lanes in Advanced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44585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Bump  Pitch (um)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100 – 130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25 - 55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Interoperate across bump pitches in each package type across nodes  </a:t>
                      </a:r>
                      <a:endParaRPr lang="en-US" sz="1800" dirty="0">
                        <a:solidFill>
                          <a:srgbClr val="C00000"/>
                        </a:solidFill>
                        <a:latin typeface="Verdana Pro" panose="020B0604030504040204" pitchFamily="34" charset="0"/>
                      </a:endParaRP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59806"/>
                  </a:ext>
                </a:extLst>
              </a:tr>
              <a:tr h="5535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Channel Reach (mm)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&lt;= 25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&lt;=2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 Pro" panose="020B0604030504040204" pitchFamily="34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4963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EA6BF72-E07C-4EDA-9A76-7275DC9FD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70144"/>
              </p:ext>
            </p:extLst>
          </p:nvPr>
        </p:nvGraphicFramePr>
        <p:xfrm>
          <a:off x="761999" y="5915284"/>
          <a:ext cx="16638588" cy="34939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421063611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4055587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954504508"/>
                    </a:ext>
                  </a:extLst>
                </a:gridCol>
                <a:gridCol w="8561387">
                  <a:extLst>
                    <a:ext uri="{9D8B030D-6E8A-4147-A177-3AD203B41FA5}">
                      <a16:colId xmlns:a16="http://schemas.microsoft.com/office/drawing/2014/main" val="338555539"/>
                    </a:ext>
                  </a:extLst>
                </a:gridCol>
              </a:tblGrid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KPIs / TARGET FOR </a:t>
                      </a:r>
                    </a:p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KEY METRICS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STANDARD PACKAGE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ADVANCED PACKAGE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COMMENTS</a:t>
                      </a:r>
                    </a:p>
                  </a:txBody>
                  <a:tcPr>
                    <a:solidFill>
                      <a:srgbClr val="193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87264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B/W Shoreline (GB/s/mm)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28 – 224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165 – 1317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Conservatively estimated: AP: 45u; Standard: 110u; Proportionate to data rate (4G – 32G)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64599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B/W Density (GB/s/mm</a:t>
                      </a:r>
                      <a:r>
                        <a:rPr lang="en-US" sz="1800" baseline="30000" dirty="0">
                          <a:latin typeface="Verdana Pro" panose="020B0604030504040204" pitchFamily="34" charset="0"/>
                        </a:rPr>
                        <a:t>2</a:t>
                      </a:r>
                      <a:r>
                        <a:rPr lang="en-US" sz="1800" dirty="0">
                          <a:latin typeface="Verdana Pro" panose="020B0604030504040204" pitchFamily="34" charset="0"/>
                        </a:rPr>
                        <a:t>)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22-125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188-1350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44585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Power Efficiency target (pJ/b)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0.5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0.25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Verdana Pro" panose="020B0604030504040204" pitchFamily="34" charset="0"/>
                      </a:endParaRP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59806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Low-power entry/exit latency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0.5ns &lt;=16G, 0.5-1ns &gt;=24G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Power savings estimated at &gt;= 85%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49636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Latency (Tx + Rx)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&lt; 2ns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6A1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Includes D2D Adapter and PHY (FDI to bump and back)</a:t>
                      </a:r>
                    </a:p>
                  </a:txBody>
                  <a:tcPr marL="137160" marR="137160" marT="68580" marB="68580">
                    <a:solidFill>
                      <a:srgbClr val="6ABF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06354"/>
                  </a:ext>
                </a:extLst>
              </a:tr>
              <a:tr h="433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Reliability (FIT)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0 &lt; FIT (Failure In Time) &lt;&lt; 1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Verdana Pro" panose="020B0604030504040204" pitchFamily="34" charset="0"/>
                        </a:rPr>
                        <a:t>FIT: #failures in a billion hours (expecting ~1E-10) w/ UCIe Flit Mode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78561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D0F55E27-D55B-43CE-95A7-F0CDC942EB08}"/>
              </a:ext>
            </a:extLst>
          </p:cNvPr>
          <p:cNvSpPr txBox="1"/>
          <p:nvPr/>
        </p:nvSpPr>
        <p:spPr>
          <a:xfrm>
            <a:off x="2133600" y="261728"/>
            <a:ext cx="13235965" cy="1107996"/>
          </a:xfrm>
          <a:prstGeom prst="rect">
            <a:avLst/>
          </a:prstGeom>
          <a:solidFill>
            <a:schemeClr val="bg1"/>
          </a:solidFill>
          <a:ln w="28575">
            <a:solidFill>
              <a:srgbClr val="56A146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 Pro" panose="020B0604030504040204" pitchFamily="34" charset="0"/>
              </a:rPr>
              <a:t>UCIe 1.0 delivers the best KPIs while meeting the projected needs for the next 5-6 years. </a:t>
            </a:r>
          </a:p>
          <a:p>
            <a:r>
              <a:rPr lang="en-US" sz="2200" dirty="0">
                <a:latin typeface="Verdana Pro" panose="020B0604030504040204" pitchFamily="34" charset="0"/>
              </a:rPr>
              <a:t>Wide industry leader adoption spanning semiconductor, manufacturing, assembly, &amp; cloud segments. </a:t>
            </a:r>
          </a:p>
        </p:txBody>
      </p:sp>
      <p:sp>
        <p:nvSpPr>
          <p:cNvPr id="42" name="Slide Number Placeholder 9">
            <a:extLst>
              <a:ext uri="{FF2B5EF4-FFF2-40B4-BE49-F238E27FC236}">
                <a16:creationId xmlns:a16="http://schemas.microsoft.com/office/drawing/2014/main" id="{B0784D6D-D813-428B-A97B-1E460A971DDC}"/>
              </a:ext>
            </a:extLst>
          </p:cNvPr>
          <p:cNvSpPr txBox="1">
            <a:spLocks/>
          </p:cNvSpPr>
          <p:nvPr/>
        </p:nvSpPr>
        <p:spPr>
          <a:xfrm>
            <a:off x="13957371" y="9712574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BFC13-17EF-4920-9393-526C93192F12}" type="slidenum">
              <a:rPr lang="en-US" sz="1600" smtClean="0">
                <a:latin typeface="Verdana Pro" panose="020B0604030504040204" pitchFamily="34" charset="0"/>
              </a:rPr>
              <a:pPr/>
              <a:t>7</a:t>
            </a:fld>
            <a:endParaRPr lang="en-US" sz="1600" dirty="0">
              <a:latin typeface="Verdana Pro" panose="020B0604030504040204" pitchFamily="34" charset="0"/>
            </a:endParaRP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A51BF94-B2C5-E51F-48DC-1BFD9A51D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6780577-859B-4663-9005-A961041FD8CE}"/>
              </a:ext>
            </a:extLst>
          </p:cNvPr>
          <p:cNvGrpSpPr/>
          <p:nvPr/>
        </p:nvGrpSpPr>
        <p:grpSpPr>
          <a:xfrm>
            <a:off x="0" y="1841580"/>
            <a:ext cx="18274745" cy="8476199"/>
            <a:chOff x="0" y="1264951"/>
            <a:chExt cx="18274745" cy="8476199"/>
          </a:xfrm>
        </p:grpSpPr>
        <p:sp>
          <p:nvSpPr>
            <p:cNvPr id="2" name="AutoShape 2"/>
            <p:cNvSpPr/>
            <p:nvPr/>
          </p:nvSpPr>
          <p:spPr>
            <a:xfrm rot="-5400000">
              <a:off x="496372" y="797156"/>
              <a:ext cx="3396037" cy="4331628"/>
            </a:xfrm>
            <a:prstGeom prst="rect">
              <a:avLst/>
            </a:prstGeom>
            <a:solidFill>
              <a:srgbClr val="6ABF48"/>
            </a:solidFill>
            <a:ln w="57150">
              <a:solidFill>
                <a:srgbClr val="6ABF48"/>
              </a:solidFill>
            </a:ln>
          </p:spPr>
        </p:sp>
        <p:sp>
          <p:nvSpPr>
            <p:cNvPr id="3" name="AutoShape 3"/>
            <p:cNvSpPr/>
            <p:nvPr/>
          </p:nvSpPr>
          <p:spPr>
            <a:xfrm rot="-5400000">
              <a:off x="7387614" y="-1705032"/>
              <a:ext cx="7917146" cy="138571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97126" y="2523523"/>
              <a:ext cx="4194528" cy="1789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39"/>
                </a:lnSpc>
              </a:pPr>
              <a:r>
                <a:rPr lang="en-US" sz="5099" dirty="0">
                  <a:solidFill>
                    <a:srgbClr val="FFFFFF"/>
                  </a:solidFill>
                  <a:latin typeface="HK Grotesk Medium"/>
                </a:rPr>
                <a:t>Board Members</a:t>
              </a:r>
            </a:p>
          </p:txBody>
        </p:sp>
        <p:sp>
          <p:nvSpPr>
            <p:cNvPr id="16" name="AutoShape 2">
              <a:extLst>
                <a:ext uri="{FF2B5EF4-FFF2-40B4-BE49-F238E27FC236}">
                  <a16:creationId xmlns:a16="http://schemas.microsoft.com/office/drawing/2014/main" id="{935015E3-FEC3-450A-9CCE-59E455F61FA6}"/>
                </a:ext>
              </a:extLst>
            </p:cNvPr>
            <p:cNvSpPr/>
            <p:nvPr/>
          </p:nvSpPr>
          <p:spPr>
            <a:xfrm rot="-5400000">
              <a:off x="-65966" y="4755733"/>
              <a:ext cx="4521112" cy="4331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ABF48"/>
              </a:solidFill>
            </a:ln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1F213C-6436-4FA1-A1F2-E104F060750D}"/>
                </a:ext>
              </a:extLst>
            </p:cNvPr>
            <p:cNvSpPr txBox="1"/>
            <p:nvPr/>
          </p:nvSpPr>
          <p:spPr>
            <a:xfrm>
              <a:off x="0" y="5223527"/>
              <a:ext cx="432590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Verdana Pro" panose="020B0604030504040204" pitchFamily="34" charset="0"/>
                </a:rPr>
                <a:t>Leaders in semiconductors, packaging, IP suppliers, foundries, and cloud service providers are joining together to drive </a:t>
              </a:r>
            </a:p>
            <a:p>
              <a:pPr algn="ctr"/>
              <a:r>
                <a:rPr lang="en-US" sz="2200" dirty="0">
                  <a:latin typeface="Verdana Pro" panose="020B0604030504040204" pitchFamily="34" charset="0"/>
                </a:rPr>
                <a:t>The open chiplet ecosystem.</a:t>
              </a:r>
            </a:p>
            <a:p>
              <a:endParaRPr lang="en-US" sz="2400" dirty="0">
                <a:latin typeface="Verdana Pro" panose="020B0604030504040204" pitchFamily="34" charset="0"/>
              </a:endParaRPr>
            </a:p>
            <a:p>
              <a:endParaRPr lang="en-US" sz="2400" dirty="0">
                <a:latin typeface="Verdana Pro" panose="020B0604030504040204" pitchFamily="34" charset="0"/>
              </a:endParaRPr>
            </a:p>
            <a:p>
              <a:pPr algn="ctr"/>
              <a:r>
                <a:rPr lang="en-US" sz="3600" dirty="0">
                  <a:solidFill>
                    <a:srgbClr val="56A146"/>
                  </a:solidFill>
                  <a:latin typeface="Verdana Pro" panose="020B0604030504040204" pitchFamily="34" charset="0"/>
                </a:rPr>
                <a:t>JOIN US!</a:t>
              </a:r>
            </a:p>
          </p:txBody>
        </p:sp>
        <p:sp>
          <p:nvSpPr>
            <p:cNvPr id="45" name="Slide Number Placeholder 9">
              <a:extLst>
                <a:ext uri="{FF2B5EF4-FFF2-40B4-BE49-F238E27FC236}">
                  <a16:creationId xmlns:a16="http://schemas.microsoft.com/office/drawing/2014/main" id="{A0AE9408-59A5-49D1-B747-99F219D92A74}"/>
                </a:ext>
              </a:extLst>
            </p:cNvPr>
            <p:cNvSpPr txBox="1">
              <a:spLocks/>
            </p:cNvSpPr>
            <p:nvPr/>
          </p:nvSpPr>
          <p:spPr>
            <a:xfrm>
              <a:off x="13957371" y="9193462"/>
              <a:ext cx="4114800" cy="5476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E9BFC13-17EF-4920-9393-526C93192F12}" type="slidenum">
                <a:rPr lang="en-US" sz="1600" smtClean="0">
                  <a:latin typeface="Verdana Pro" panose="020B0604030504040204" pitchFamily="34" charset="0"/>
                </a:rPr>
                <a:pPr/>
                <a:t>8</a:t>
              </a:fld>
              <a:endParaRPr lang="en-US" sz="1600" dirty="0">
                <a:latin typeface="Verdana Pro" panose="020B0604030504040204" pitchFamily="34" charset="0"/>
              </a:endParaRPr>
            </a:p>
          </p:txBody>
        </p:sp>
        <p:pic>
          <p:nvPicPr>
            <p:cNvPr id="18" name="Google Shape;753;p8" descr="A blue and white logo&#10;&#10;Description automatically generated with medium confidence">
              <a:extLst>
                <a:ext uri="{FF2B5EF4-FFF2-40B4-BE49-F238E27FC236}">
                  <a16:creationId xmlns:a16="http://schemas.microsoft.com/office/drawing/2014/main" id="{35C33C8E-5346-4D69-A688-48761CBFCD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24292" y="2729436"/>
              <a:ext cx="1853651" cy="553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754;p8" descr="Logo&#10;&#10;Description automatically generated">
              <a:extLst>
                <a:ext uri="{FF2B5EF4-FFF2-40B4-BE49-F238E27FC236}">
                  <a16:creationId xmlns:a16="http://schemas.microsoft.com/office/drawing/2014/main" id="{8EEED46D-0F76-4D24-8BB6-7858F3A6BE3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44000" y="4512556"/>
              <a:ext cx="1573178" cy="1574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755;p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7F1FCF1-E4B4-4748-8F57-6D3C91B5FAE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91610" y="6245469"/>
              <a:ext cx="2059492" cy="1574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758;p8">
              <a:extLst>
                <a:ext uri="{FF2B5EF4-FFF2-40B4-BE49-F238E27FC236}">
                  <a16:creationId xmlns:a16="http://schemas.microsoft.com/office/drawing/2014/main" id="{E1E0A2D1-017F-4BE5-BCB9-A2657B1073D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68941" y="4871062"/>
              <a:ext cx="2195457" cy="965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759;p8" descr="Text&#10;&#10;Description automatically generated">
              <a:extLst>
                <a:ext uri="{FF2B5EF4-FFF2-40B4-BE49-F238E27FC236}">
                  <a16:creationId xmlns:a16="http://schemas.microsoft.com/office/drawing/2014/main" id="{3E83B0F9-2A4E-47ED-9FA7-4CBB049AB35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429285" y="2523523"/>
              <a:ext cx="3384144" cy="965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CCD83D02-CCEB-4766-947F-60E84723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9510" y="5067711"/>
              <a:ext cx="3232727" cy="572462"/>
            </a:xfrm>
            <a:prstGeom prst="rect">
              <a:avLst/>
            </a:prstGeom>
          </p:spPr>
        </p:pic>
        <p:pic>
          <p:nvPicPr>
            <p:cNvPr id="26" name="Google Shape;752;p8">
              <a:extLst>
                <a:ext uri="{FF2B5EF4-FFF2-40B4-BE49-F238E27FC236}">
                  <a16:creationId xmlns:a16="http://schemas.microsoft.com/office/drawing/2014/main" id="{B8C39202-CB94-496C-B3BE-D5114A0F68A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523226" y="6776671"/>
              <a:ext cx="3055574" cy="81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50;p8">
              <a:extLst>
                <a:ext uri="{FF2B5EF4-FFF2-40B4-BE49-F238E27FC236}">
                  <a16:creationId xmlns:a16="http://schemas.microsoft.com/office/drawing/2014/main" id="{C3F6652C-0DA7-4AEA-AF54-2ACBA55DF30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10519" t="18856" r="9524" b="19732"/>
            <a:stretch/>
          </p:blipFill>
          <p:spPr>
            <a:xfrm>
              <a:off x="14593570" y="4816356"/>
              <a:ext cx="3055573" cy="965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3A83530-7828-4D8E-BD42-374E8E84F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0658" y="2475030"/>
              <a:ext cx="2982292" cy="1148844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35B5D88-1B53-4861-AA83-17900DE49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" r="6492"/>
            <a:stretch/>
          </p:blipFill>
          <p:spPr>
            <a:xfrm>
              <a:off x="8093987" y="6592466"/>
              <a:ext cx="2957322" cy="127632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2E867BD-A67B-4D13-AE46-49AD309590A5}"/>
              </a:ext>
            </a:extLst>
          </p:cNvPr>
          <p:cNvSpPr/>
          <p:nvPr/>
        </p:nvSpPr>
        <p:spPr>
          <a:xfrm>
            <a:off x="15544800" y="266700"/>
            <a:ext cx="252737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9D80CC-BD88-D97D-F463-D6EE54173B0B}"/>
              </a:ext>
            </a:extLst>
          </p:cNvPr>
          <p:cNvGrpSpPr/>
          <p:nvPr/>
        </p:nvGrpSpPr>
        <p:grpSpPr>
          <a:xfrm>
            <a:off x="4959510" y="2911451"/>
            <a:ext cx="2552422" cy="5602288"/>
            <a:chOff x="4959510" y="2911451"/>
            <a:chExt cx="2552422" cy="5602288"/>
          </a:xfrm>
        </p:grpSpPr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A836FA8C-1BA3-DB3A-6221-46D932FAA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10" y="2911451"/>
              <a:ext cx="2552422" cy="1083401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5605E9B7-D0A0-F282-E864-1E6C46C6F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521" y="6705063"/>
              <a:ext cx="2286573" cy="1808676"/>
            </a:xfrm>
            <a:prstGeom prst="rect">
              <a:avLst/>
            </a:prstGeom>
          </p:spPr>
        </p:pic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8467FB03-906D-5424-FC13-118C133D37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28529" y="1528413"/>
            <a:ext cx="15163800" cy="8555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Leaders in semiconductors, packaging, IP suppliers, foundries, cloud service providers join forces </a:t>
            </a:r>
            <a:r>
              <a:rPr lang="en-US" sz="2400" dirty="0">
                <a:latin typeface="Verdana Pro" panose="020B0604030504040204" pitchFamily="34" charset="0"/>
                <a:cs typeface="Times New Roman" panose="02020603050405020304" pitchFamily="18" charset="0"/>
              </a:rPr>
              <a:t>to launch </a:t>
            </a:r>
            <a:r>
              <a:rPr lang="en-US" sz="2400" b="1" dirty="0">
                <a:solidFill>
                  <a:srgbClr val="56A146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Universal Chiplet Interconnect Express (</a:t>
            </a:r>
            <a:r>
              <a:rPr lang="en-US" sz="2400" b="1" dirty="0" err="1">
                <a:solidFill>
                  <a:srgbClr val="56A146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UCIe</a:t>
            </a:r>
            <a:r>
              <a:rPr lang="en-US" sz="2400" b="1" dirty="0">
                <a:solidFill>
                  <a:srgbClr val="56A146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Verdana Pro" panose="020B0604030504040204" pitchFamily="34" charset="0"/>
                <a:cs typeface="Times New Roman" panose="02020603050405020304" pitchFamily="18" charset="0"/>
              </a:rPr>
              <a:t>technology to standardize the chiplet ecosystem today and future generations of chiplet technology.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306A"/>
                </a:solidFill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open standard establishes an open chiplet ecosystem and ubiquitous interconnect at the package level.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9306A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UCIe</a:t>
            </a: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 1.0 Specification </a:t>
            </a:r>
            <a:r>
              <a:rPr lang="en-US" sz="2400" dirty="0">
                <a:latin typeface="Verdana Pro" panose="020B0604030504040204" pitchFamily="34" charset="0"/>
                <a:cs typeface="Times New Roman" panose="02020603050405020304" pitchFamily="18" charset="0"/>
              </a:rPr>
              <a:t>ratified to provide a complete standardized die-to-die interconnect with physical layer, protocol stack, software model, and compliance testing that will enable end users to easily mix and match chiplet components from a multi-vendor ecosystem for System-on-Chip (SoC) construction, including customized </a:t>
            </a:r>
            <a:r>
              <a:rPr lang="en-US" sz="2400" dirty="0" err="1">
                <a:latin typeface="Verdana Pro" panose="020B0604030504040204" pitchFamily="34" charset="0"/>
                <a:cs typeface="Times New Roman" panose="02020603050405020304" pitchFamily="18" charset="0"/>
              </a:rPr>
              <a:t>SoC.</a:t>
            </a:r>
            <a:r>
              <a:rPr lang="en-US" sz="2400" dirty="0">
                <a:latin typeface="Verdana Pro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specification is available to th</a:t>
            </a:r>
            <a:r>
              <a:rPr lang="en-US" sz="2400" dirty="0"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public</a:t>
            </a:r>
            <a:r>
              <a:rPr lang="en-US" sz="2400" dirty="0"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https://www.uciexpress.org/specification</a:t>
            </a:r>
            <a:r>
              <a:rPr lang="en-US" sz="2400" dirty="0"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UCIe</a:t>
            </a:r>
            <a:r>
              <a:rPr lang="en-US" sz="2400" dirty="0"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Consortium is officially incorporated and welcomes interested companies and institutions to join the organization at the </a:t>
            </a: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Contributor </a:t>
            </a:r>
            <a:r>
              <a:rPr lang="en-US" sz="2400" dirty="0"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cs typeface="Times New Roman" panose="02020603050405020304" pitchFamily="18" charset="0"/>
              </a:rPr>
              <a:t>Adopter level</a:t>
            </a:r>
            <a:r>
              <a:rPr lang="en-US" sz="2400" dirty="0">
                <a:effectLst/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 Pro" panose="020B0604030504040204" pitchFamily="34" charset="0"/>
                <a:cs typeface="Times New Roman" panose="02020603050405020304" pitchFamily="18" charset="0"/>
              </a:rPr>
              <a:t>Established</a:t>
            </a: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Technical Working Groups </a:t>
            </a:r>
            <a:r>
              <a:rPr lang="en-US" sz="2400" dirty="0">
                <a:latin typeface="Verdana Pro" panose="020B0604030504040204" pitchFamily="34" charset="0"/>
                <a:cs typeface="Times New Roman" panose="02020603050405020304" pitchFamily="18" charset="0"/>
              </a:rPr>
              <a:t>(Electrical, Protocol, Form Factor/Compliance, Manageability / Security, Systems and Software) and </a:t>
            </a: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Working Group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9306A"/>
              </a:solidFill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9306A"/>
              </a:solidFill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9306A"/>
                </a:solidFill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more by visiting </a:t>
            </a:r>
            <a:r>
              <a:rPr lang="en-US" sz="2400" dirty="0">
                <a:latin typeface="Verdana Pro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www.UCIexpress.org</a:t>
            </a:r>
            <a:endParaRPr lang="en-US" sz="2400" dirty="0"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Verdana Pro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7843E8F-9679-4AF7-8A80-69FB1AE1D907}"/>
              </a:ext>
            </a:extLst>
          </p:cNvPr>
          <p:cNvSpPr txBox="1"/>
          <p:nvPr/>
        </p:nvSpPr>
        <p:spPr>
          <a:xfrm>
            <a:off x="1028529" y="342900"/>
            <a:ext cx="567707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3" name="Slide Number Placeholder 9">
            <a:extLst>
              <a:ext uri="{FF2B5EF4-FFF2-40B4-BE49-F238E27FC236}">
                <a16:creationId xmlns:a16="http://schemas.microsoft.com/office/drawing/2014/main" id="{ADB0E1CA-7CFD-4292-B209-D8A2201C96A2}"/>
              </a:ext>
            </a:extLst>
          </p:cNvPr>
          <p:cNvSpPr txBox="1">
            <a:spLocks/>
          </p:cNvSpPr>
          <p:nvPr/>
        </p:nvSpPr>
        <p:spPr>
          <a:xfrm>
            <a:off x="13957371" y="9712574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9BFC13-17EF-4920-9393-526C93192F12}" type="slidenum">
              <a:rPr lang="en-US" sz="1600" smtClean="0">
                <a:latin typeface="Verdana Pro" panose="020B0604030504040204" pitchFamily="34" charset="0"/>
              </a:rPr>
              <a:pPr/>
              <a:t>9</a:t>
            </a:fld>
            <a:endParaRPr lang="en-US" sz="1600" dirty="0">
              <a:latin typeface="Verdana Pro" panose="020B060403050404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BC30226-44BA-956D-6807-2B5E4ECCE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06556"/>
            <a:ext cx="2203350" cy="12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1368</Words>
  <Application>Microsoft Office PowerPoint</Application>
  <PresentationFormat>Custom</PresentationFormat>
  <Paragraphs>271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Noto Sans Symbols</vt:lpstr>
      <vt:lpstr>Wingdings</vt:lpstr>
      <vt:lpstr>HK Grotesk Light Bold</vt:lpstr>
      <vt:lpstr>HK Grotesk Medium Bold</vt:lpstr>
      <vt:lpstr>Helvetica</vt:lpstr>
      <vt:lpstr>Calibri</vt:lpstr>
      <vt:lpstr>IntelOne Text</vt:lpstr>
      <vt:lpstr>Arial</vt:lpstr>
      <vt:lpstr>Verdana Pro Light</vt:lpstr>
      <vt:lpstr>Verdana Pro</vt:lpstr>
      <vt:lpstr>HK Grotesk Light</vt:lpstr>
      <vt:lpstr>HK Grotesk Medium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Watson</dc:creator>
  <cp:lastModifiedBy>Elza Wong</cp:lastModifiedBy>
  <cp:revision>48</cp:revision>
  <dcterms:created xsi:type="dcterms:W3CDTF">2006-08-16T00:00:00Z</dcterms:created>
  <dcterms:modified xsi:type="dcterms:W3CDTF">2022-09-08T18:06:35Z</dcterms:modified>
  <dc:identifier>DAE2Hsyz96g</dc:identifier>
</cp:coreProperties>
</file>